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259" r:id="rId2"/>
    <p:sldId id="1129" r:id="rId3"/>
    <p:sldId id="265" r:id="rId4"/>
    <p:sldId id="334" r:id="rId5"/>
    <p:sldId id="261" r:id="rId6"/>
    <p:sldId id="1116" r:id="rId7"/>
    <p:sldId id="337" r:id="rId8"/>
    <p:sldId id="361" r:id="rId9"/>
    <p:sldId id="256" r:id="rId10"/>
    <p:sldId id="1119" r:id="rId11"/>
    <p:sldId id="359" r:id="rId12"/>
    <p:sldId id="329" r:id="rId13"/>
    <p:sldId id="406" r:id="rId14"/>
    <p:sldId id="270" r:id="rId15"/>
    <p:sldId id="260" r:id="rId16"/>
    <p:sldId id="314" r:id="rId17"/>
    <p:sldId id="1131" r:id="rId18"/>
    <p:sldId id="407" r:id="rId19"/>
    <p:sldId id="408" r:id="rId20"/>
    <p:sldId id="1117" r:id="rId21"/>
    <p:sldId id="1120" r:id="rId22"/>
    <p:sldId id="1121" r:id="rId23"/>
    <p:sldId id="1122" r:id="rId24"/>
    <p:sldId id="1126" r:id="rId25"/>
    <p:sldId id="1127" r:id="rId26"/>
    <p:sldId id="336" r:id="rId27"/>
    <p:sldId id="411" r:id="rId28"/>
    <p:sldId id="409" r:id="rId29"/>
    <p:sldId id="1128" r:id="rId30"/>
    <p:sldId id="349" r:id="rId31"/>
    <p:sldId id="412" r:id="rId32"/>
    <p:sldId id="1118" r:id="rId33"/>
    <p:sldId id="1124" r:id="rId34"/>
    <p:sldId id="413" r:id="rId35"/>
    <p:sldId id="414"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4"/>
    <p:restoredTop sz="96327"/>
  </p:normalViewPr>
  <p:slideViewPr>
    <p:cSldViewPr snapToGrid="0" snapToObjects="1">
      <p:cViewPr varScale="1">
        <p:scale>
          <a:sx n="128" d="100"/>
          <a:sy n="128" d="100"/>
        </p:scale>
        <p:origin x="472" y="176"/>
      </p:cViewPr>
      <p:guideLst>
        <p:guide orient="horz" pos="2160"/>
        <p:guide pos="384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3FAB7C-7512-4840-B79F-FB644B34CF1F}" type="doc">
      <dgm:prSet loTypeId="urn:microsoft.com/office/officeart/2005/8/layout/radial1" loCatId="relationship" qsTypeId="urn:microsoft.com/office/officeart/2005/8/quickstyle/3d3" qsCatId="3D" csTypeId="urn:microsoft.com/office/officeart/2005/8/colors/accent1_1" csCatId="accent1" phldr="1"/>
      <dgm:spPr/>
      <dgm:t>
        <a:bodyPr/>
        <a:lstStyle/>
        <a:p>
          <a:endParaRPr lang="en-US"/>
        </a:p>
      </dgm:t>
    </dgm:pt>
    <dgm:pt modelId="{E605A5FE-538E-4621-8353-6A913271C333}">
      <dgm:prSet phldrT="[Text]"/>
      <dgm:spPr/>
      <dgm:t>
        <a:bodyPr/>
        <a:lstStyle/>
        <a:p>
          <a:r>
            <a:rPr lang="en-US" dirty="0"/>
            <a:t> </a:t>
          </a:r>
        </a:p>
      </dgm:t>
    </dgm:pt>
    <dgm:pt modelId="{EA874601-0384-4A3C-88F7-9CA39D0C0ED6}" type="parTrans" cxnId="{AA0C9D19-E949-4DCE-93BF-D25E7861B5BC}">
      <dgm:prSet/>
      <dgm:spPr/>
      <dgm:t>
        <a:bodyPr/>
        <a:lstStyle/>
        <a:p>
          <a:endParaRPr lang="en-US"/>
        </a:p>
      </dgm:t>
    </dgm:pt>
    <dgm:pt modelId="{5D306F52-17EA-4F19-8B0F-F8E2EB7DE80B}" type="sibTrans" cxnId="{AA0C9D19-E949-4DCE-93BF-D25E7861B5BC}">
      <dgm:prSet/>
      <dgm:spPr/>
      <dgm:t>
        <a:bodyPr/>
        <a:lstStyle/>
        <a:p>
          <a:endParaRPr lang="en-US"/>
        </a:p>
      </dgm:t>
    </dgm:pt>
    <dgm:pt modelId="{CFE94E24-1953-4FE2-896E-723826A25403}">
      <dgm:prSet phldrT="[Text]"/>
      <dgm:spPr/>
      <dgm:t>
        <a:bodyPr/>
        <a:lstStyle/>
        <a:p>
          <a:r>
            <a:rPr lang="en-US" dirty="0"/>
            <a:t>   </a:t>
          </a:r>
        </a:p>
      </dgm:t>
    </dgm:pt>
    <dgm:pt modelId="{7F895F51-C94A-42A9-805E-149231C02BE9}" type="parTrans" cxnId="{6ED191F0-742C-4658-90F5-0B4FDA568D7C}">
      <dgm:prSet/>
      <dgm:spPr/>
      <dgm:t>
        <a:bodyPr/>
        <a:lstStyle/>
        <a:p>
          <a:endParaRPr lang="en-US" dirty="0"/>
        </a:p>
      </dgm:t>
    </dgm:pt>
    <dgm:pt modelId="{15609430-0996-471E-AC13-4247E408EA7E}" type="sibTrans" cxnId="{6ED191F0-742C-4658-90F5-0B4FDA568D7C}">
      <dgm:prSet/>
      <dgm:spPr/>
      <dgm:t>
        <a:bodyPr/>
        <a:lstStyle/>
        <a:p>
          <a:endParaRPr lang="en-US"/>
        </a:p>
      </dgm:t>
    </dgm:pt>
    <dgm:pt modelId="{6E5B5980-F69A-4EFD-B3F1-45D0E7B981F7}">
      <dgm:prSet phldrT="[Text]"/>
      <dgm:spPr/>
      <dgm:t>
        <a:bodyPr/>
        <a:lstStyle/>
        <a:p>
          <a:r>
            <a:rPr lang="en-US" dirty="0"/>
            <a:t> </a:t>
          </a:r>
        </a:p>
      </dgm:t>
    </dgm:pt>
    <dgm:pt modelId="{8C9A5902-D23C-41E5-BCA4-102200207D29}" type="parTrans" cxnId="{2AD56457-579D-4724-AD89-24CDA97A3361}">
      <dgm:prSet/>
      <dgm:spPr/>
      <dgm:t>
        <a:bodyPr/>
        <a:lstStyle/>
        <a:p>
          <a:endParaRPr lang="en-US" dirty="0"/>
        </a:p>
      </dgm:t>
    </dgm:pt>
    <dgm:pt modelId="{4B2D018E-D946-49C1-B052-2BFF6331D320}" type="sibTrans" cxnId="{2AD56457-579D-4724-AD89-24CDA97A3361}">
      <dgm:prSet/>
      <dgm:spPr/>
      <dgm:t>
        <a:bodyPr/>
        <a:lstStyle/>
        <a:p>
          <a:endParaRPr lang="en-US"/>
        </a:p>
      </dgm:t>
    </dgm:pt>
    <dgm:pt modelId="{6137F82F-7FCF-4FB3-BDE8-AD4EF9B18047}">
      <dgm:prSet phldrT="[Text]"/>
      <dgm:spPr/>
      <dgm:t>
        <a:bodyPr/>
        <a:lstStyle/>
        <a:p>
          <a:r>
            <a:rPr lang="en-US" dirty="0"/>
            <a:t> </a:t>
          </a:r>
        </a:p>
      </dgm:t>
    </dgm:pt>
    <dgm:pt modelId="{334E96D7-8B4B-429D-A519-618EC6C05EF1}" type="parTrans" cxnId="{92A58120-1735-4CF3-BBCA-A79240AB3C83}">
      <dgm:prSet/>
      <dgm:spPr/>
      <dgm:t>
        <a:bodyPr/>
        <a:lstStyle/>
        <a:p>
          <a:endParaRPr lang="en-US" dirty="0"/>
        </a:p>
      </dgm:t>
    </dgm:pt>
    <dgm:pt modelId="{0DDA5633-391C-442B-B59C-F9311B9767F2}" type="sibTrans" cxnId="{92A58120-1735-4CF3-BBCA-A79240AB3C83}">
      <dgm:prSet/>
      <dgm:spPr/>
      <dgm:t>
        <a:bodyPr/>
        <a:lstStyle/>
        <a:p>
          <a:endParaRPr lang="en-US"/>
        </a:p>
      </dgm:t>
    </dgm:pt>
    <dgm:pt modelId="{A3C84D1B-91F5-42A2-8904-2BEB1F320EB6}">
      <dgm:prSet phldrT="[Text]"/>
      <dgm:spPr/>
      <dgm:t>
        <a:bodyPr/>
        <a:lstStyle/>
        <a:p>
          <a:r>
            <a:rPr lang="en-US" dirty="0"/>
            <a:t> </a:t>
          </a:r>
        </a:p>
      </dgm:t>
    </dgm:pt>
    <dgm:pt modelId="{190EEEEF-E408-4A46-99B3-5F2CBB7C422B}" type="parTrans" cxnId="{37056C15-EC4A-41BF-A033-DF2E8078F559}">
      <dgm:prSet/>
      <dgm:spPr/>
      <dgm:t>
        <a:bodyPr/>
        <a:lstStyle/>
        <a:p>
          <a:endParaRPr lang="en-US" dirty="0"/>
        </a:p>
      </dgm:t>
    </dgm:pt>
    <dgm:pt modelId="{A3AB365A-BB02-49AC-B214-6E1FE4EC50EF}" type="sibTrans" cxnId="{37056C15-EC4A-41BF-A033-DF2E8078F559}">
      <dgm:prSet/>
      <dgm:spPr/>
      <dgm:t>
        <a:bodyPr/>
        <a:lstStyle/>
        <a:p>
          <a:endParaRPr lang="en-US"/>
        </a:p>
      </dgm:t>
    </dgm:pt>
    <dgm:pt modelId="{A86342E1-1833-48C9-A623-1C7AFDA2669C}">
      <dgm:prSet phldrT="[Text]"/>
      <dgm:spPr/>
      <dgm:t>
        <a:bodyPr/>
        <a:lstStyle/>
        <a:p>
          <a:r>
            <a:rPr lang="en-US" dirty="0"/>
            <a:t> </a:t>
          </a:r>
        </a:p>
      </dgm:t>
    </dgm:pt>
    <dgm:pt modelId="{4C3FE57B-A293-4312-96AD-FF2A8B1DFF74}" type="parTrans" cxnId="{27D3CF8F-529F-4BAB-92E6-0BE8EAE060B4}">
      <dgm:prSet/>
      <dgm:spPr/>
      <dgm:t>
        <a:bodyPr/>
        <a:lstStyle/>
        <a:p>
          <a:endParaRPr lang="en-US" dirty="0"/>
        </a:p>
      </dgm:t>
    </dgm:pt>
    <dgm:pt modelId="{8540A3D7-690B-4F01-A2B6-083D01846BCA}" type="sibTrans" cxnId="{27D3CF8F-529F-4BAB-92E6-0BE8EAE060B4}">
      <dgm:prSet/>
      <dgm:spPr/>
      <dgm:t>
        <a:bodyPr/>
        <a:lstStyle/>
        <a:p>
          <a:endParaRPr lang="en-US"/>
        </a:p>
      </dgm:t>
    </dgm:pt>
    <dgm:pt modelId="{E7658FD0-7F96-44A7-B0D5-C98743334679}">
      <dgm:prSet phldrT="[Text]"/>
      <dgm:spPr/>
      <dgm:t>
        <a:bodyPr/>
        <a:lstStyle/>
        <a:p>
          <a:r>
            <a:rPr lang="en-US" dirty="0"/>
            <a:t> </a:t>
          </a:r>
        </a:p>
      </dgm:t>
    </dgm:pt>
    <dgm:pt modelId="{44232532-9FCF-4EC9-A665-6E13FCAEBE44}" type="parTrans" cxnId="{DE355DA2-39DE-4045-8218-9EE4420555A8}">
      <dgm:prSet/>
      <dgm:spPr/>
      <dgm:t>
        <a:bodyPr/>
        <a:lstStyle/>
        <a:p>
          <a:endParaRPr lang="en-US" dirty="0"/>
        </a:p>
      </dgm:t>
    </dgm:pt>
    <dgm:pt modelId="{76959E63-E768-4058-8E3B-2D4570C0955B}" type="sibTrans" cxnId="{DE355DA2-39DE-4045-8218-9EE4420555A8}">
      <dgm:prSet/>
      <dgm:spPr/>
      <dgm:t>
        <a:bodyPr/>
        <a:lstStyle/>
        <a:p>
          <a:endParaRPr lang="en-US"/>
        </a:p>
      </dgm:t>
    </dgm:pt>
    <dgm:pt modelId="{7D0663EA-7426-46C8-8C4B-F5A058617BC3}">
      <dgm:prSet phldrT="[Text]"/>
      <dgm:spPr/>
      <dgm:t>
        <a:bodyPr/>
        <a:lstStyle/>
        <a:p>
          <a:r>
            <a:rPr lang="en-US" dirty="0"/>
            <a:t> </a:t>
          </a:r>
        </a:p>
      </dgm:t>
    </dgm:pt>
    <dgm:pt modelId="{50866930-E2CD-4D45-B1D1-C4EC7B7DD783}" type="parTrans" cxnId="{C0443FF8-DBD0-4226-B76F-B4E42E6F288E}">
      <dgm:prSet/>
      <dgm:spPr/>
      <dgm:t>
        <a:bodyPr/>
        <a:lstStyle/>
        <a:p>
          <a:endParaRPr lang="en-US" dirty="0"/>
        </a:p>
      </dgm:t>
    </dgm:pt>
    <dgm:pt modelId="{B827CC94-C75D-408B-92BB-A051B07B2A12}" type="sibTrans" cxnId="{C0443FF8-DBD0-4226-B76F-B4E42E6F288E}">
      <dgm:prSet/>
      <dgm:spPr/>
      <dgm:t>
        <a:bodyPr/>
        <a:lstStyle/>
        <a:p>
          <a:endParaRPr lang="en-US"/>
        </a:p>
      </dgm:t>
    </dgm:pt>
    <dgm:pt modelId="{0F047713-0CC8-4E36-A473-246150E3B302}">
      <dgm:prSet phldrT="[Text]"/>
      <dgm:spPr/>
      <dgm:t>
        <a:bodyPr/>
        <a:lstStyle/>
        <a:p>
          <a:r>
            <a:rPr lang="en-US" dirty="0"/>
            <a:t> </a:t>
          </a:r>
        </a:p>
      </dgm:t>
    </dgm:pt>
    <dgm:pt modelId="{8EC4C711-55D9-4220-984D-50E117843B3F}" type="parTrans" cxnId="{AF835EE5-BAF4-4AA6-B176-7C70B839F384}">
      <dgm:prSet/>
      <dgm:spPr/>
      <dgm:t>
        <a:bodyPr/>
        <a:lstStyle/>
        <a:p>
          <a:endParaRPr lang="en-US" dirty="0"/>
        </a:p>
      </dgm:t>
    </dgm:pt>
    <dgm:pt modelId="{661C48AE-AEFF-4227-9B6A-5695228CC00F}" type="sibTrans" cxnId="{AF835EE5-BAF4-4AA6-B176-7C70B839F384}">
      <dgm:prSet/>
      <dgm:spPr/>
      <dgm:t>
        <a:bodyPr/>
        <a:lstStyle/>
        <a:p>
          <a:endParaRPr lang="en-US"/>
        </a:p>
      </dgm:t>
    </dgm:pt>
    <dgm:pt modelId="{2CCDA368-A11D-40B9-8573-4A2AEAA80121}" type="pres">
      <dgm:prSet presAssocID="{1E3FAB7C-7512-4840-B79F-FB644B34CF1F}" presName="cycle" presStyleCnt="0">
        <dgm:presLayoutVars>
          <dgm:chMax val="1"/>
          <dgm:dir/>
          <dgm:animLvl val="ctr"/>
          <dgm:resizeHandles val="exact"/>
        </dgm:presLayoutVars>
      </dgm:prSet>
      <dgm:spPr/>
    </dgm:pt>
    <dgm:pt modelId="{22E1DA16-0777-4D28-9AE4-63F1B89C1865}" type="pres">
      <dgm:prSet presAssocID="{E605A5FE-538E-4621-8353-6A913271C333}" presName="centerShape" presStyleLbl="node0" presStyleIdx="0" presStyleCnt="1" custScaleX="148664" custScaleY="151468" custLinFactNeighborX="-46490" custLinFactNeighborY="8647"/>
      <dgm:spPr/>
    </dgm:pt>
    <dgm:pt modelId="{9C1505FD-0A88-483D-94EB-6F54F5633CE3}" type="pres">
      <dgm:prSet presAssocID="{7F895F51-C94A-42A9-805E-149231C02BE9}" presName="Name9" presStyleLbl="parChTrans1D2" presStyleIdx="0" presStyleCnt="8"/>
      <dgm:spPr/>
    </dgm:pt>
    <dgm:pt modelId="{31E6AA16-09F7-4230-801A-6FA013945674}" type="pres">
      <dgm:prSet presAssocID="{7F895F51-C94A-42A9-805E-149231C02BE9}" presName="connTx" presStyleLbl="parChTrans1D2" presStyleIdx="0" presStyleCnt="8"/>
      <dgm:spPr/>
    </dgm:pt>
    <dgm:pt modelId="{0F1FEE92-1A3B-4411-9B08-CA0CAEECED7D}" type="pres">
      <dgm:prSet presAssocID="{CFE94E24-1953-4FE2-896E-723826A25403}" presName="node" presStyleLbl="node1" presStyleIdx="0" presStyleCnt="8" custRadScaleRad="171631" custRadScaleInc="-33110">
        <dgm:presLayoutVars>
          <dgm:bulletEnabled val="1"/>
        </dgm:presLayoutVars>
      </dgm:prSet>
      <dgm:spPr/>
    </dgm:pt>
    <dgm:pt modelId="{D08F05AD-C56B-4FE3-A725-622C2A4D0C26}" type="pres">
      <dgm:prSet presAssocID="{8C9A5902-D23C-41E5-BCA4-102200207D29}" presName="Name9" presStyleLbl="parChTrans1D2" presStyleIdx="1" presStyleCnt="8"/>
      <dgm:spPr/>
    </dgm:pt>
    <dgm:pt modelId="{6848D7D3-5474-42FE-AAB0-AC6EE93B1440}" type="pres">
      <dgm:prSet presAssocID="{8C9A5902-D23C-41E5-BCA4-102200207D29}" presName="connTx" presStyleLbl="parChTrans1D2" presStyleIdx="1" presStyleCnt="8"/>
      <dgm:spPr/>
    </dgm:pt>
    <dgm:pt modelId="{634FFD20-BB78-4B8D-A82D-81C40EFDC359}" type="pres">
      <dgm:prSet presAssocID="{6E5B5980-F69A-4EFD-B3F1-45D0E7B981F7}" presName="node" presStyleLbl="node1" presStyleIdx="1" presStyleCnt="8" custRadScaleRad="120746" custRadScaleInc="-16754">
        <dgm:presLayoutVars>
          <dgm:bulletEnabled val="1"/>
        </dgm:presLayoutVars>
      </dgm:prSet>
      <dgm:spPr/>
    </dgm:pt>
    <dgm:pt modelId="{BEFC4601-2EE7-4F0A-B34B-762AB65B3653}" type="pres">
      <dgm:prSet presAssocID="{334E96D7-8B4B-429D-A519-618EC6C05EF1}" presName="Name9" presStyleLbl="parChTrans1D2" presStyleIdx="2" presStyleCnt="8"/>
      <dgm:spPr/>
    </dgm:pt>
    <dgm:pt modelId="{244ABF85-62A9-498F-BCFB-DCB172408A92}" type="pres">
      <dgm:prSet presAssocID="{334E96D7-8B4B-429D-A519-618EC6C05EF1}" presName="connTx" presStyleLbl="parChTrans1D2" presStyleIdx="2" presStyleCnt="8"/>
      <dgm:spPr/>
    </dgm:pt>
    <dgm:pt modelId="{F13C31B3-27AA-4F84-B09C-E031657C1185}" type="pres">
      <dgm:prSet presAssocID="{6137F82F-7FCF-4FB3-BDE8-AD4EF9B18047}" presName="node" presStyleLbl="node1" presStyleIdx="2" presStyleCnt="8" custRadScaleRad="59411" custRadScaleInc="10836">
        <dgm:presLayoutVars>
          <dgm:bulletEnabled val="1"/>
        </dgm:presLayoutVars>
      </dgm:prSet>
      <dgm:spPr/>
    </dgm:pt>
    <dgm:pt modelId="{3CFDE713-7AC5-42FC-8721-FB99826E0A49}" type="pres">
      <dgm:prSet presAssocID="{190EEEEF-E408-4A46-99B3-5F2CBB7C422B}" presName="Name9" presStyleLbl="parChTrans1D2" presStyleIdx="3" presStyleCnt="8"/>
      <dgm:spPr/>
    </dgm:pt>
    <dgm:pt modelId="{2D9A0F0C-AAC1-45B5-83D4-828FE38E479A}" type="pres">
      <dgm:prSet presAssocID="{190EEEEF-E408-4A46-99B3-5F2CBB7C422B}" presName="connTx" presStyleLbl="parChTrans1D2" presStyleIdx="3" presStyleCnt="8"/>
      <dgm:spPr/>
    </dgm:pt>
    <dgm:pt modelId="{9E617FBB-E51E-4D73-A01E-8A2ED271160A}" type="pres">
      <dgm:prSet presAssocID="{A3C84D1B-91F5-42A2-8904-2BEB1F320EB6}" presName="node" presStyleLbl="node1" presStyleIdx="3" presStyleCnt="8" custRadScaleRad="142492" custRadScaleInc="21644">
        <dgm:presLayoutVars>
          <dgm:bulletEnabled val="1"/>
        </dgm:presLayoutVars>
      </dgm:prSet>
      <dgm:spPr/>
    </dgm:pt>
    <dgm:pt modelId="{FC2CB605-8070-4BF1-BEE8-8BE1D553C077}" type="pres">
      <dgm:prSet presAssocID="{4C3FE57B-A293-4312-96AD-FF2A8B1DFF74}" presName="Name9" presStyleLbl="parChTrans1D2" presStyleIdx="4" presStyleCnt="8"/>
      <dgm:spPr/>
    </dgm:pt>
    <dgm:pt modelId="{86C26729-C6E9-43E2-AA34-D572387CE8F3}" type="pres">
      <dgm:prSet presAssocID="{4C3FE57B-A293-4312-96AD-FF2A8B1DFF74}" presName="connTx" presStyleLbl="parChTrans1D2" presStyleIdx="4" presStyleCnt="8"/>
      <dgm:spPr/>
    </dgm:pt>
    <dgm:pt modelId="{80EDE43F-E0B3-49D1-86AC-90A2490B3074}" type="pres">
      <dgm:prSet presAssocID="{A86342E1-1833-48C9-A623-1C7AFDA2669C}" presName="node" presStyleLbl="node1" presStyleIdx="4" presStyleCnt="8" custRadScaleRad="115295" custRadScaleInc="30598">
        <dgm:presLayoutVars>
          <dgm:bulletEnabled val="1"/>
        </dgm:presLayoutVars>
      </dgm:prSet>
      <dgm:spPr/>
    </dgm:pt>
    <dgm:pt modelId="{9FCAEAED-9FE9-4225-985A-0E7B1904B753}" type="pres">
      <dgm:prSet presAssocID="{44232532-9FCF-4EC9-A665-6E13FCAEBE44}" presName="Name9" presStyleLbl="parChTrans1D2" presStyleIdx="5" presStyleCnt="8"/>
      <dgm:spPr/>
    </dgm:pt>
    <dgm:pt modelId="{03819BE8-C16C-4A75-AD2C-D11C8E5118B3}" type="pres">
      <dgm:prSet presAssocID="{44232532-9FCF-4EC9-A665-6E13FCAEBE44}" presName="connTx" presStyleLbl="parChTrans1D2" presStyleIdx="5" presStyleCnt="8"/>
      <dgm:spPr/>
    </dgm:pt>
    <dgm:pt modelId="{BAB6A449-7A58-4CDC-864E-3CC80751B992}" type="pres">
      <dgm:prSet presAssocID="{E7658FD0-7F96-44A7-B0D5-C98743334679}" presName="node" presStyleLbl="node1" presStyleIdx="5" presStyleCnt="8" custRadScaleRad="214491" custRadScaleInc="-81095">
        <dgm:presLayoutVars>
          <dgm:bulletEnabled val="1"/>
        </dgm:presLayoutVars>
      </dgm:prSet>
      <dgm:spPr/>
    </dgm:pt>
    <dgm:pt modelId="{8DD39351-7A8A-4D6D-9DD4-F010C845F2C3}" type="pres">
      <dgm:prSet presAssocID="{50866930-E2CD-4D45-B1D1-C4EC7B7DD783}" presName="Name9" presStyleLbl="parChTrans1D2" presStyleIdx="6" presStyleCnt="8"/>
      <dgm:spPr/>
    </dgm:pt>
    <dgm:pt modelId="{7D5BD3F8-3064-48BE-A430-E95DFA4AE232}" type="pres">
      <dgm:prSet presAssocID="{50866930-E2CD-4D45-B1D1-C4EC7B7DD783}" presName="connTx" presStyleLbl="parChTrans1D2" presStyleIdx="6" presStyleCnt="8"/>
      <dgm:spPr/>
    </dgm:pt>
    <dgm:pt modelId="{9B5E820A-F5AD-4B91-B333-457446279C66}" type="pres">
      <dgm:prSet presAssocID="{7D0663EA-7426-46C8-8C4B-F5A058617BC3}" presName="node" presStyleLbl="node1" presStyleIdx="6" presStyleCnt="8" custRadScaleRad="76752" custRadScaleInc="348576">
        <dgm:presLayoutVars>
          <dgm:bulletEnabled val="1"/>
        </dgm:presLayoutVars>
      </dgm:prSet>
      <dgm:spPr/>
    </dgm:pt>
    <dgm:pt modelId="{260E008A-883B-48A0-9DCA-00B562E4828B}" type="pres">
      <dgm:prSet presAssocID="{8EC4C711-55D9-4220-984D-50E117843B3F}" presName="Name9" presStyleLbl="parChTrans1D2" presStyleIdx="7" presStyleCnt="8"/>
      <dgm:spPr/>
    </dgm:pt>
    <dgm:pt modelId="{3392BFCE-C72D-4334-88FF-3E16D7744AE0}" type="pres">
      <dgm:prSet presAssocID="{8EC4C711-55D9-4220-984D-50E117843B3F}" presName="connTx" presStyleLbl="parChTrans1D2" presStyleIdx="7" presStyleCnt="8"/>
      <dgm:spPr/>
    </dgm:pt>
    <dgm:pt modelId="{042DF887-D737-418C-8237-E2D07C39FBEB}" type="pres">
      <dgm:prSet presAssocID="{0F047713-0CC8-4E36-A473-246150E3B302}" presName="node" presStyleLbl="node1" presStyleIdx="7" presStyleCnt="8" custRadScaleRad="183767" custRadScaleInc="64170">
        <dgm:presLayoutVars>
          <dgm:bulletEnabled val="1"/>
        </dgm:presLayoutVars>
      </dgm:prSet>
      <dgm:spPr/>
    </dgm:pt>
  </dgm:ptLst>
  <dgm:cxnLst>
    <dgm:cxn modelId="{8357BB05-E9BF-4C47-A361-88280A88AF6B}" type="presOf" srcId="{334E96D7-8B4B-429D-A519-618EC6C05EF1}" destId="{244ABF85-62A9-498F-BCFB-DCB172408A92}" srcOrd="1" destOrd="0" presId="urn:microsoft.com/office/officeart/2005/8/layout/radial1"/>
    <dgm:cxn modelId="{A95DE407-F908-4AAB-BB3D-D9509183861C}" type="presOf" srcId="{44232532-9FCF-4EC9-A665-6E13FCAEBE44}" destId="{9FCAEAED-9FE9-4225-985A-0E7B1904B753}" srcOrd="0" destOrd="0" presId="urn:microsoft.com/office/officeart/2005/8/layout/radial1"/>
    <dgm:cxn modelId="{E26FCC0E-E26C-4842-8179-54EF680BBAF6}" type="presOf" srcId="{A86342E1-1833-48C9-A623-1C7AFDA2669C}" destId="{80EDE43F-E0B3-49D1-86AC-90A2490B3074}" srcOrd="0" destOrd="0" presId="urn:microsoft.com/office/officeart/2005/8/layout/radial1"/>
    <dgm:cxn modelId="{37056C15-EC4A-41BF-A033-DF2E8078F559}" srcId="{E605A5FE-538E-4621-8353-6A913271C333}" destId="{A3C84D1B-91F5-42A2-8904-2BEB1F320EB6}" srcOrd="3" destOrd="0" parTransId="{190EEEEF-E408-4A46-99B3-5F2CBB7C422B}" sibTransId="{A3AB365A-BB02-49AC-B214-6E1FE4EC50EF}"/>
    <dgm:cxn modelId="{AA0C9D19-E949-4DCE-93BF-D25E7861B5BC}" srcId="{1E3FAB7C-7512-4840-B79F-FB644B34CF1F}" destId="{E605A5FE-538E-4621-8353-6A913271C333}" srcOrd="0" destOrd="0" parTransId="{EA874601-0384-4A3C-88F7-9CA39D0C0ED6}" sibTransId="{5D306F52-17EA-4F19-8B0F-F8E2EB7DE80B}"/>
    <dgm:cxn modelId="{92A58120-1735-4CF3-BBCA-A79240AB3C83}" srcId="{E605A5FE-538E-4621-8353-6A913271C333}" destId="{6137F82F-7FCF-4FB3-BDE8-AD4EF9B18047}" srcOrd="2" destOrd="0" parTransId="{334E96D7-8B4B-429D-A519-618EC6C05EF1}" sibTransId="{0DDA5633-391C-442B-B59C-F9311B9767F2}"/>
    <dgm:cxn modelId="{53804923-6741-4D29-9249-5B833F824CC5}" type="presOf" srcId="{334E96D7-8B4B-429D-A519-618EC6C05EF1}" destId="{BEFC4601-2EE7-4F0A-B34B-762AB65B3653}" srcOrd="0" destOrd="0" presId="urn:microsoft.com/office/officeart/2005/8/layout/radial1"/>
    <dgm:cxn modelId="{DC7B1329-807C-42F5-AF9A-500F90E2E404}" type="presOf" srcId="{CFE94E24-1953-4FE2-896E-723826A25403}" destId="{0F1FEE92-1A3B-4411-9B08-CA0CAEECED7D}" srcOrd="0" destOrd="0" presId="urn:microsoft.com/office/officeart/2005/8/layout/radial1"/>
    <dgm:cxn modelId="{9E9E692D-B854-4DE9-A603-E4D2E2B4CAFC}" type="presOf" srcId="{7D0663EA-7426-46C8-8C4B-F5A058617BC3}" destId="{9B5E820A-F5AD-4B91-B333-457446279C66}" srcOrd="0" destOrd="0" presId="urn:microsoft.com/office/officeart/2005/8/layout/radial1"/>
    <dgm:cxn modelId="{AED9AE32-F783-4AC0-B82F-4CFF4894D98E}" type="presOf" srcId="{8C9A5902-D23C-41E5-BCA4-102200207D29}" destId="{D08F05AD-C56B-4FE3-A725-622C2A4D0C26}" srcOrd="0" destOrd="0" presId="urn:microsoft.com/office/officeart/2005/8/layout/radial1"/>
    <dgm:cxn modelId="{36203337-1E52-4A77-92AC-C6A08B3236A6}" type="presOf" srcId="{0F047713-0CC8-4E36-A473-246150E3B302}" destId="{042DF887-D737-418C-8237-E2D07C39FBEB}" srcOrd="0" destOrd="0" presId="urn:microsoft.com/office/officeart/2005/8/layout/radial1"/>
    <dgm:cxn modelId="{AA6CDE41-B8E6-42F5-A394-9EC464EFA82D}" type="presOf" srcId="{44232532-9FCF-4EC9-A665-6E13FCAEBE44}" destId="{03819BE8-C16C-4A75-AD2C-D11C8E5118B3}" srcOrd="1" destOrd="0" presId="urn:microsoft.com/office/officeart/2005/8/layout/radial1"/>
    <dgm:cxn modelId="{BE3D2B49-DB4F-4711-AEA7-B20E42D1A000}" type="presOf" srcId="{6137F82F-7FCF-4FB3-BDE8-AD4EF9B18047}" destId="{F13C31B3-27AA-4F84-B09C-E031657C1185}" srcOrd="0" destOrd="0" presId="urn:microsoft.com/office/officeart/2005/8/layout/radial1"/>
    <dgm:cxn modelId="{61CA344E-5A0D-4133-94D1-39DD9DC85B44}" type="presOf" srcId="{7F895F51-C94A-42A9-805E-149231C02BE9}" destId="{9C1505FD-0A88-483D-94EB-6F54F5633CE3}" srcOrd="0" destOrd="0" presId="urn:microsoft.com/office/officeart/2005/8/layout/radial1"/>
    <dgm:cxn modelId="{A5C0E450-E86E-4C08-B3BB-C99E7DC34655}" type="presOf" srcId="{E605A5FE-538E-4621-8353-6A913271C333}" destId="{22E1DA16-0777-4D28-9AE4-63F1B89C1865}" srcOrd="0" destOrd="0" presId="urn:microsoft.com/office/officeart/2005/8/layout/radial1"/>
    <dgm:cxn modelId="{2AD56457-579D-4724-AD89-24CDA97A3361}" srcId="{E605A5FE-538E-4621-8353-6A913271C333}" destId="{6E5B5980-F69A-4EFD-B3F1-45D0E7B981F7}" srcOrd="1" destOrd="0" parTransId="{8C9A5902-D23C-41E5-BCA4-102200207D29}" sibTransId="{4B2D018E-D946-49C1-B052-2BFF6331D320}"/>
    <dgm:cxn modelId="{9D31D683-6BB6-42DD-AEE3-281EF249A345}" type="presOf" srcId="{E7658FD0-7F96-44A7-B0D5-C98743334679}" destId="{BAB6A449-7A58-4CDC-864E-3CC80751B992}" srcOrd="0" destOrd="0" presId="urn:microsoft.com/office/officeart/2005/8/layout/radial1"/>
    <dgm:cxn modelId="{584D4B86-6DC9-4B39-9A51-C738677A76BB}" type="presOf" srcId="{1E3FAB7C-7512-4840-B79F-FB644B34CF1F}" destId="{2CCDA368-A11D-40B9-8573-4A2AEAA80121}" srcOrd="0" destOrd="0" presId="urn:microsoft.com/office/officeart/2005/8/layout/radial1"/>
    <dgm:cxn modelId="{C7D97C8C-BB92-4664-92F3-81117BED82D8}" type="presOf" srcId="{8EC4C711-55D9-4220-984D-50E117843B3F}" destId="{3392BFCE-C72D-4334-88FF-3E16D7744AE0}" srcOrd="1" destOrd="0" presId="urn:microsoft.com/office/officeart/2005/8/layout/radial1"/>
    <dgm:cxn modelId="{9DD2658E-F9FC-438D-9226-59601BE5BC28}" type="presOf" srcId="{50866930-E2CD-4D45-B1D1-C4EC7B7DD783}" destId="{7D5BD3F8-3064-48BE-A430-E95DFA4AE232}" srcOrd="1" destOrd="0" presId="urn:microsoft.com/office/officeart/2005/8/layout/radial1"/>
    <dgm:cxn modelId="{27D3CF8F-529F-4BAB-92E6-0BE8EAE060B4}" srcId="{E605A5FE-538E-4621-8353-6A913271C333}" destId="{A86342E1-1833-48C9-A623-1C7AFDA2669C}" srcOrd="4" destOrd="0" parTransId="{4C3FE57B-A293-4312-96AD-FF2A8B1DFF74}" sibTransId="{8540A3D7-690B-4F01-A2B6-083D01846BCA}"/>
    <dgm:cxn modelId="{F7FB0395-DDD3-4EA9-84A6-277AB8F6393A}" type="presOf" srcId="{A3C84D1B-91F5-42A2-8904-2BEB1F320EB6}" destId="{9E617FBB-E51E-4D73-A01E-8A2ED271160A}" srcOrd="0" destOrd="0" presId="urn:microsoft.com/office/officeart/2005/8/layout/radial1"/>
    <dgm:cxn modelId="{910EBA98-5EE5-4F7A-A9C9-DE0F9DD035F4}" type="presOf" srcId="{50866930-E2CD-4D45-B1D1-C4EC7B7DD783}" destId="{8DD39351-7A8A-4D6D-9DD4-F010C845F2C3}" srcOrd="0" destOrd="0" presId="urn:microsoft.com/office/officeart/2005/8/layout/radial1"/>
    <dgm:cxn modelId="{8DB29F9D-157D-4434-AF25-37E6088CD8BE}" type="presOf" srcId="{4C3FE57B-A293-4312-96AD-FF2A8B1DFF74}" destId="{86C26729-C6E9-43E2-AA34-D572387CE8F3}" srcOrd="1" destOrd="0" presId="urn:microsoft.com/office/officeart/2005/8/layout/radial1"/>
    <dgm:cxn modelId="{8DFD329F-9023-42F5-9B68-02D9B4801AE9}" type="presOf" srcId="{8C9A5902-D23C-41E5-BCA4-102200207D29}" destId="{6848D7D3-5474-42FE-AAB0-AC6EE93B1440}" srcOrd="1" destOrd="0" presId="urn:microsoft.com/office/officeart/2005/8/layout/radial1"/>
    <dgm:cxn modelId="{DE355DA2-39DE-4045-8218-9EE4420555A8}" srcId="{E605A5FE-538E-4621-8353-6A913271C333}" destId="{E7658FD0-7F96-44A7-B0D5-C98743334679}" srcOrd="5" destOrd="0" parTransId="{44232532-9FCF-4EC9-A665-6E13FCAEBE44}" sibTransId="{76959E63-E768-4058-8E3B-2D4570C0955B}"/>
    <dgm:cxn modelId="{5194B3BB-B937-40DC-87BB-89A93D71CEAE}" type="presOf" srcId="{190EEEEF-E408-4A46-99B3-5F2CBB7C422B}" destId="{3CFDE713-7AC5-42FC-8721-FB99826E0A49}" srcOrd="0" destOrd="0" presId="urn:microsoft.com/office/officeart/2005/8/layout/radial1"/>
    <dgm:cxn modelId="{BEA7B9BF-3538-4ACD-893C-94067FFA656E}" type="presOf" srcId="{8EC4C711-55D9-4220-984D-50E117843B3F}" destId="{260E008A-883B-48A0-9DCA-00B562E4828B}" srcOrd="0" destOrd="0" presId="urn:microsoft.com/office/officeart/2005/8/layout/radial1"/>
    <dgm:cxn modelId="{16ADCDC0-0C2A-413B-9C9F-306F04D843CB}" type="presOf" srcId="{7F895F51-C94A-42A9-805E-149231C02BE9}" destId="{31E6AA16-09F7-4230-801A-6FA013945674}" srcOrd="1" destOrd="0" presId="urn:microsoft.com/office/officeart/2005/8/layout/radial1"/>
    <dgm:cxn modelId="{3AA684C5-6A4D-418C-AEBE-222695CBDB4A}" type="presOf" srcId="{190EEEEF-E408-4A46-99B3-5F2CBB7C422B}" destId="{2D9A0F0C-AAC1-45B5-83D4-828FE38E479A}" srcOrd="1" destOrd="0" presId="urn:microsoft.com/office/officeart/2005/8/layout/radial1"/>
    <dgm:cxn modelId="{4C386BCC-FE50-4A5E-BA18-FFD47D161672}" type="presOf" srcId="{4C3FE57B-A293-4312-96AD-FF2A8B1DFF74}" destId="{FC2CB605-8070-4BF1-BEE8-8BE1D553C077}" srcOrd="0" destOrd="0" presId="urn:microsoft.com/office/officeart/2005/8/layout/radial1"/>
    <dgm:cxn modelId="{74DE4BD5-AA3D-488C-ADA3-A5E0C6EC4D38}" type="presOf" srcId="{6E5B5980-F69A-4EFD-B3F1-45D0E7B981F7}" destId="{634FFD20-BB78-4B8D-A82D-81C40EFDC359}" srcOrd="0" destOrd="0" presId="urn:microsoft.com/office/officeart/2005/8/layout/radial1"/>
    <dgm:cxn modelId="{AF835EE5-BAF4-4AA6-B176-7C70B839F384}" srcId="{E605A5FE-538E-4621-8353-6A913271C333}" destId="{0F047713-0CC8-4E36-A473-246150E3B302}" srcOrd="7" destOrd="0" parTransId="{8EC4C711-55D9-4220-984D-50E117843B3F}" sibTransId="{661C48AE-AEFF-4227-9B6A-5695228CC00F}"/>
    <dgm:cxn modelId="{6ED191F0-742C-4658-90F5-0B4FDA568D7C}" srcId="{E605A5FE-538E-4621-8353-6A913271C333}" destId="{CFE94E24-1953-4FE2-896E-723826A25403}" srcOrd="0" destOrd="0" parTransId="{7F895F51-C94A-42A9-805E-149231C02BE9}" sibTransId="{15609430-0996-471E-AC13-4247E408EA7E}"/>
    <dgm:cxn modelId="{C0443FF8-DBD0-4226-B76F-B4E42E6F288E}" srcId="{E605A5FE-538E-4621-8353-6A913271C333}" destId="{7D0663EA-7426-46C8-8C4B-F5A058617BC3}" srcOrd="6" destOrd="0" parTransId="{50866930-E2CD-4D45-B1D1-C4EC7B7DD783}" sibTransId="{B827CC94-C75D-408B-92BB-A051B07B2A12}"/>
    <dgm:cxn modelId="{1109169C-BC20-4AE4-95F4-9114F54C445C}" type="presParOf" srcId="{2CCDA368-A11D-40B9-8573-4A2AEAA80121}" destId="{22E1DA16-0777-4D28-9AE4-63F1B89C1865}" srcOrd="0" destOrd="0" presId="urn:microsoft.com/office/officeart/2005/8/layout/radial1"/>
    <dgm:cxn modelId="{179768C7-738B-4782-AB9E-A4D5FAC6FAC3}" type="presParOf" srcId="{2CCDA368-A11D-40B9-8573-4A2AEAA80121}" destId="{9C1505FD-0A88-483D-94EB-6F54F5633CE3}" srcOrd="1" destOrd="0" presId="urn:microsoft.com/office/officeart/2005/8/layout/radial1"/>
    <dgm:cxn modelId="{8281221E-EF11-4BF5-89D2-9C7FFAECE9AF}" type="presParOf" srcId="{9C1505FD-0A88-483D-94EB-6F54F5633CE3}" destId="{31E6AA16-09F7-4230-801A-6FA013945674}" srcOrd="0" destOrd="0" presId="urn:microsoft.com/office/officeart/2005/8/layout/radial1"/>
    <dgm:cxn modelId="{C36991CE-EBA9-4805-8641-4972FC53639D}" type="presParOf" srcId="{2CCDA368-A11D-40B9-8573-4A2AEAA80121}" destId="{0F1FEE92-1A3B-4411-9B08-CA0CAEECED7D}" srcOrd="2" destOrd="0" presId="urn:microsoft.com/office/officeart/2005/8/layout/radial1"/>
    <dgm:cxn modelId="{3D32428D-EB58-41FE-AF7D-4B69C5C9B9BE}" type="presParOf" srcId="{2CCDA368-A11D-40B9-8573-4A2AEAA80121}" destId="{D08F05AD-C56B-4FE3-A725-622C2A4D0C26}" srcOrd="3" destOrd="0" presId="urn:microsoft.com/office/officeart/2005/8/layout/radial1"/>
    <dgm:cxn modelId="{6BA501F0-6386-471A-AEAD-B6EA4EC79F16}" type="presParOf" srcId="{D08F05AD-C56B-4FE3-A725-622C2A4D0C26}" destId="{6848D7D3-5474-42FE-AAB0-AC6EE93B1440}" srcOrd="0" destOrd="0" presId="urn:microsoft.com/office/officeart/2005/8/layout/radial1"/>
    <dgm:cxn modelId="{EC7249A9-D353-4B73-B528-6B47B2719481}" type="presParOf" srcId="{2CCDA368-A11D-40B9-8573-4A2AEAA80121}" destId="{634FFD20-BB78-4B8D-A82D-81C40EFDC359}" srcOrd="4" destOrd="0" presId="urn:microsoft.com/office/officeart/2005/8/layout/radial1"/>
    <dgm:cxn modelId="{00283F57-5AAB-474F-B98C-5D190A64A250}" type="presParOf" srcId="{2CCDA368-A11D-40B9-8573-4A2AEAA80121}" destId="{BEFC4601-2EE7-4F0A-B34B-762AB65B3653}" srcOrd="5" destOrd="0" presId="urn:microsoft.com/office/officeart/2005/8/layout/radial1"/>
    <dgm:cxn modelId="{B58DA9D8-A516-4CAD-B43E-235167E3C043}" type="presParOf" srcId="{BEFC4601-2EE7-4F0A-B34B-762AB65B3653}" destId="{244ABF85-62A9-498F-BCFB-DCB172408A92}" srcOrd="0" destOrd="0" presId="urn:microsoft.com/office/officeart/2005/8/layout/radial1"/>
    <dgm:cxn modelId="{23620AA0-AEA9-4BAB-A2E7-674855B3868D}" type="presParOf" srcId="{2CCDA368-A11D-40B9-8573-4A2AEAA80121}" destId="{F13C31B3-27AA-4F84-B09C-E031657C1185}" srcOrd="6" destOrd="0" presId="urn:microsoft.com/office/officeart/2005/8/layout/radial1"/>
    <dgm:cxn modelId="{185A439A-6116-4626-ACAE-4006E3AAD6A3}" type="presParOf" srcId="{2CCDA368-A11D-40B9-8573-4A2AEAA80121}" destId="{3CFDE713-7AC5-42FC-8721-FB99826E0A49}" srcOrd="7" destOrd="0" presId="urn:microsoft.com/office/officeart/2005/8/layout/radial1"/>
    <dgm:cxn modelId="{49D7EB66-5A94-4FBB-9779-24DBF2A31035}" type="presParOf" srcId="{3CFDE713-7AC5-42FC-8721-FB99826E0A49}" destId="{2D9A0F0C-AAC1-45B5-83D4-828FE38E479A}" srcOrd="0" destOrd="0" presId="urn:microsoft.com/office/officeart/2005/8/layout/radial1"/>
    <dgm:cxn modelId="{F7FF806A-B2DF-4B77-97CC-7EE61808EFCD}" type="presParOf" srcId="{2CCDA368-A11D-40B9-8573-4A2AEAA80121}" destId="{9E617FBB-E51E-4D73-A01E-8A2ED271160A}" srcOrd="8" destOrd="0" presId="urn:microsoft.com/office/officeart/2005/8/layout/radial1"/>
    <dgm:cxn modelId="{6961FE28-5480-4931-BE99-A2FAFDF4984E}" type="presParOf" srcId="{2CCDA368-A11D-40B9-8573-4A2AEAA80121}" destId="{FC2CB605-8070-4BF1-BEE8-8BE1D553C077}" srcOrd="9" destOrd="0" presId="urn:microsoft.com/office/officeart/2005/8/layout/radial1"/>
    <dgm:cxn modelId="{DCB17976-C54B-4CC9-BF0F-125295B6A730}" type="presParOf" srcId="{FC2CB605-8070-4BF1-BEE8-8BE1D553C077}" destId="{86C26729-C6E9-43E2-AA34-D572387CE8F3}" srcOrd="0" destOrd="0" presId="urn:microsoft.com/office/officeart/2005/8/layout/radial1"/>
    <dgm:cxn modelId="{479A4314-4410-4E9C-8C7E-8A1EEB242FB4}" type="presParOf" srcId="{2CCDA368-A11D-40B9-8573-4A2AEAA80121}" destId="{80EDE43F-E0B3-49D1-86AC-90A2490B3074}" srcOrd="10" destOrd="0" presId="urn:microsoft.com/office/officeart/2005/8/layout/radial1"/>
    <dgm:cxn modelId="{B4984173-C091-479A-80AB-A41073B147EE}" type="presParOf" srcId="{2CCDA368-A11D-40B9-8573-4A2AEAA80121}" destId="{9FCAEAED-9FE9-4225-985A-0E7B1904B753}" srcOrd="11" destOrd="0" presId="urn:microsoft.com/office/officeart/2005/8/layout/radial1"/>
    <dgm:cxn modelId="{F9607F34-E978-4812-8BC4-F65EA005CB49}" type="presParOf" srcId="{9FCAEAED-9FE9-4225-985A-0E7B1904B753}" destId="{03819BE8-C16C-4A75-AD2C-D11C8E5118B3}" srcOrd="0" destOrd="0" presId="urn:microsoft.com/office/officeart/2005/8/layout/radial1"/>
    <dgm:cxn modelId="{22F65EB8-1F7E-4406-97CF-3EE1E4FC6741}" type="presParOf" srcId="{2CCDA368-A11D-40B9-8573-4A2AEAA80121}" destId="{BAB6A449-7A58-4CDC-864E-3CC80751B992}" srcOrd="12" destOrd="0" presId="urn:microsoft.com/office/officeart/2005/8/layout/radial1"/>
    <dgm:cxn modelId="{0E06087C-D26A-4C9F-B0A1-F533C45867E3}" type="presParOf" srcId="{2CCDA368-A11D-40B9-8573-4A2AEAA80121}" destId="{8DD39351-7A8A-4D6D-9DD4-F010C845F2C3}" srcOrd="13" destOrd="0" presId="urn:microsoft.com/office/officeart/2005/8/layout/radial1"/>
    <dgm:cxn modelId="{CD3C9370-389F-410E-B96D-A27518A56F18}" type="presParOf" srcId="{8DD39351-7A8A-4D6D-9DD4-F010C845F2C3}" destId="{7D5BD3F8-3064-48BE-A430-E95DFA4AE232}" srcOrd="0" destOrd="0" presId="urn:microsoft.com/office/officeart/2005/8/layout/radial1"/>
    <dgm:cxn modelId="{6A034279-D303-441C-A619-BA4D14DC1225}" type="presParOf" srcId="{2CCDA368-A11D-40B9-8573-4A2AEAA80121}" destId="{9B5E820A-F5AD-4B91-B333-457446279C66}" srcOrd="14" destOrd="0" presId="urn:microsoft.com/office/officeart/2005/8/layout/radial1"/>
    <dgm:cxn modelId="{309198D6-67C0-4807-9C3F-836B42A0FA35}" type="presParOf" srcId="{2CCDA368-A11D-40B9-8573-4A2AEAA80121}" destId="{260E008A-883B-48A0-9DCA-00B562E4828B}" srcOrd="15" destOrd="0" presId="urn:microsoft.com/office/officeart/2005/8/layout/radial1"/>
    <dgm:cxn modelId="{029646B6-B146-473C-8ECD-AC41D7BCEAED}" type="presParOf" srcId="{260E008A-883B-48A0-9DCA-00B562E4828B}" destId="{3392BFCE-C72D-4334-88FF-3E16D7744AE0}" srcOrd="0" destOrd="0" presId="urn:microsoft.com/office/officeart/2005/8/layout/radial1"/>
    <dgm:cxn modelId="{02202225-1697-4F55-BEED-31A608092303}" type="presParOf" srcId="{2CCDA368-A11D-40B9-8573-4A2AEAA80121}" destId="{042DF887-D737-418C-8237-E2D07C39FBEB}" srcOrd="16" destOrd="0" presId="urn:microsoft.com/office/officeart/2005/8/layout/radial1"/>
  </dgm:cxnLst>
  <dgm:bg/>
  <dgm:whole>
    <a:ln w="19050"/>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E1DA16-0777-4D28-9AE4-63F1B89C1865}">
      <dsp:nvSpPr>
        <dsp:cNvPr id="0" name=""/>
        <dsp:cNvSpPr/>
      </dsp:nvSpPr>
      <dsp:spPr>
        <a:xfrm>
          <a:off x="0" y="2003193"/>
          <a:ext cx="948330" cy="96621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a:lnSpc>
              <a:spcPct val="90000"/>
            </a:lnSpc>
            <a:spcBef>
              <a:spcPct val="0"/>
            </a:spcBef>
            <a:spcAft>
              <a:spcPct val="35000"/>
            </a:spcAft>
            <a:buNone/>
          </a:pPr>
          <a:r>
            <a:rPr lang="en-US" sz="4300" kern="1200" dirty="0"/>
            <a:t> </a:t>
          </a:r>
        </a:p>
      </dsp:txBody>
      <dsp:txXfrm>
        <a:off x="138880" y="2144692"/>
        <a:ext cx="670570" cy="683218"/>
      </dsp:txXfrm>
    </dsp:sp>
    <dsp:sp modelId="{9C1505FD-0A88-483D-94EB-6F54F5633CE3}">
      <dsp:nvSpPr>
        <dsp:cNvPr id="0" name=""/>
        <dsp:cNvSpPr/>
      </dsp:nvSpPr>
      <dsp:spPr>
        <a:xfrm rot="17324168">
          <a:off x="172557" y="1372397"/>
          <a:ext cx="1344990" cy="40869"/>
        </a:xfrm>
        <a:custGeom>
          <a:avLst/>
          <a:gdLst/>
          <a:ahLst/>
          <a:cxnLst/>
          <a:rect l="0" t="0" r="0" b="0"/>
          <a:pathLst>
            <a:path>
              <a:moveTo>
                <a:pt x="0" y="20434"/>
              </a:moveTo>
              <a:lnTo>
                <a:pt x="1344990" y="2043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11428" y="1359207"/>
        <a:ext cx="67249" cy="67249"/>
      </dsp:txXfrm>
    </dsp:sp>
    <dsp:sp modelId="{0F1FEE92-1A3B-4411-9B08-CA0CAEECED7D}">
      <dsp:nvSpPr>
        <dsp:cNvPr id="0" name=""/>
        <dsp:cNvSpPr/>
      </dsp:nvSpPr>
      <dsp:spPr>
        <a:xfrm>
          <a:off x="844565" y="134973"/>
          <a:ext cx="637901" cy="63790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   </a:t>
          </a:r>
        </a:p>
      </dsp:txBody>
      <dsp:txXfrm>
        <a:off x="937983" y="228391"/>
        <a:ext cx="451065" cy="451065"/>
      </dsp:txXfrm>
    </dsp:sp>
    <dsp:sp modelId="{D08F05AD-C56B-4FE3-A725-622C2A4D0C26}">
      <dsp:nvSpPr>
        <dsp:cNvPr id="0" name=""/>
        <dsp:cNvSpPr/>
      </dsp:nvSpPr>
      <dsp:spPr>
        <a:xfrm rot="19610150">
          <a:off x="763617" y="1836738"/>
          <a:ext cx="1346542" cy="40869"/>
        </a:xfrm>
        <a:custGeom>
          <a:avLst/>
          <a:gdLst/>
          <a:ahLst/>
          <a:cxnLst/>
          <a:rect l="0" t="0" r="0" b="0"/>
          <a:pathLst>
            <a:path>
              <a:moveTo>
                <a:pt x="0" y="20434"/>
              </a:moveTo>
              <a:lnTo>
                <a:pt x="1346542" y="2043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403224" y="1823509"/>
        <a:ext cx="67327" cy="67327"/>
      </dsp:txXfrm>
    </dsp:sp>
    <dsp:sp modelId="{634FFD20-BB78-4B8D-A82D-81C40EFDC359}">
      <dsp:nvSpPr>
        <dsp:cNvPr id="0" name=""/>
        <dsp:cNvSpPr/>
      </dsp:nvSpPr>
      <dsp:spPr>
        <a:xfrm>
          <a:off x="1948533" y="995437"/>
          <a:ext cx="637901" cy="63790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 </a:t>
          </a:r>
        </a:p>
      </dsp:txBody>
      <dsp:txXfrm>
        <a:off x="2041951" y="1088855"/>
        <a:ext cx="451065" cy="451065"/>
      </dsp:txXfrm>
    </dsp:sp>
    <dsp:sp modelId="{BEFC4601-2EE7-4F0A-B34B-762AB65B3653}">
      <dsp:nvSpPr>
        <dsp:cNvPr id="0" name=""/>
        <dsp:cNvSpPr/>
      </dsp:nvSpPr>
      <dsp:spPr>
        <a:xfrm rot="21251582">
          <a:off x="943961" y="2377970"/>
          <a:ext cx="788979" cy="40869"/>
        </a:xfrm>
        <a:custGeom>
          <a:avLst/>
          <a:gdLst/>
          <a:ahLst/>
          <a:cxnLst/>
          <a:rect l="0" t="0" r="0" b="0"/>
          <a:pathLst>
            <a:path>
              <a:moveTo>
                <a:pt x="0" y="20434"/>
              </a:moveTo>
              <a:lnTo>
                <a:pt x="788979" y="2043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318726" y="2378680"/>
        <a:ext cx="39448" cy="39448"/>
      </dsp:txXfrm>
    </dsp:sp>
    <dsp:sp modelId="{F13C31B3-27AA-4F84-B09C-E031657C1185}">
      <dsp:nvSpPr>
        <dsp:cNvPr id="0" name=""/>
        <dsp:cNvSpPr/>
      </dsp:nvSpPr>
      <dsp:spPr>
        <a:xfrm>
          <a:off x="1729279" y="2007269"/>
          <a:ext cx="637901" cy="63790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 </a:t>
          </a:r>
        </a:p>
      </dsp:txBody>
      <dsp:txXfrm>
        <a:off x="1822697" y="2100687"/>
        <a:ext cx="451065" cy="451065"/>
      </dsp:txXfrm>
    </dsp:sp>
    <dsp:sp modelId="{3CFDE713-7AC5-42FC-8721-FB99826E0A49}">
      <dsp:nvSpPr>
        <dsp:cNvPr id="0" name=""/>
        <dsp:cNvSpPr/>
      </dsp:nvSpPr>
      <dsp:spPr>
        <a:xfrm rot="1637152">
          <a:off x="820850" y="2998658"/>
          <a:ext cx="1372406" cy="40869"/>
        </a:xfrm>
        <a:custGeom>
          <a:avLst/>
          <a:gdLst/>
          <a:ahLst/>
          <a:cxnLst/>
          <a:rect l="0" t="0" r="0" b="0"/>
          <a:pathLst>
            <a:path>
              <a:moveTo>
                <a:pt x="0" y="20434"/>
              </a:moveTo>
              <a:lnTo>
                <a:pt x="1372406" y="2043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472743" y="2984782"/>
        <a:ext cx="68620" cy="68620"/>
      </dsp:txXfrm>
    </dsp:sp>
    <dsp:sp modelId="{9E617FBB-E51E-4D73-A01E-8A2ED271160A}">
      <dsp:nvSpPr>
        <dsp:cNvPr id="0" name=""/>
        <dsp:cNvSpPr/>
      </dsp:nvSpPr>
      <dsp:spPr>
        <a:xfrm>
          <a:off x="2081413" y="3160934"/>
          <a:ext cx="637901" cy="63790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 </a:t>
          </a:r>
        </a:p>
      </dsp:txBody>
      <dsp:txXfrm>
        <a:off x="2174831" y="3254352"/>
        <a:ext cx="451065" cy="451065"/>
      </dsp:txXfrm>
    </dsp:sp>
    <dsp:sp modelId="{FC2CB605-8070-4BF1-BEE8-8BE1D553C077}">
      <dsp:nvSpPr>
        <dsp:cNvPr id="0" name=""/>
        <dsp:cNvSpPr/>
      </dsp:nvSpPr>
      <dsp:spPr>
        <a:xfrm rot="3207257">
          <a:off x="656281" y="3057205"/>
          <a:ext cx="512362" cy="40869"/>
        </a:xfrm>
        <a:custGeom>
          <a:avLst/>
          <a:gdLst/>
          <a:ahLst/>
          <a:cxnLst/>
          <a:rect l="0" t="0" r="0" b="0"/>
          <a:pathLst>
            <a:path>
              <a:moveTo>
                <a:pt x="0" y="20434"/>
              </a:moveTo>
              <a:lnTo>
                <a:pt x="512362" y="2043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99653" y="3064831"/>
        <a:ext cx="25618" cy="25618"/>
      </dsp:txXfrm>
    </dsp:sp>
    <dsp:sp modelId="{80EDE43F-E0B3-49D1-86AC-90A2490B3074}">
      <dsp:nvSpPr>
        <dsp:cNvPr id="0" name=""/>
        <dsp:cNvSpPr/>
      </dsp:nvSpPr>
      <dsp:spPr>
        <a:xfrm>
          <a:off x="935982" y="3220740"/>
          <a:ext cx="637901" cy="63790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 </a:t>
          </a:r>
        </a:p>
      </dsp:txBody>
      <dsp:txXfrm>
        <a:off x="1029400" y="3314158"/>
        <a:ext cx="451065" cy="451065"/>
      </dsp:txXfrm>
    </dsp:sp>
    <dsp:sp modelId="{9FCAEAED-9FE9-4225-985A-0E7B1904B753}">
      <dsp:nvSpPr>
        <dsp:cNvPr id="0" name=""/>
        <dsp:cNvSpPr/>
      </dsp:nvSpPr>
      <dsp:spPr>
        <a:xfrm rot="5622415">
          <a:off x="-86268" y="3443951"/>
          <a:ext cx="994129" cy="40869"/>
        </a:xfrm>
        <a:custGeom>
          <a:avLst/>
          <a:gdLst/>
          <a:ahLst/>
          <a:cxnLst/>
          <a:rect l="0" t="0" r="0" b="0"/>
          <a:pathLst>
            <a:path>
              <a:moveTo>
                <a:pt x="0" y="20434"/>
              </a:moveTo>
              <a:lnTo>
                <a:pt x="994129" y="2043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385943" y="3439532"/>
        <a:ext cx="49706" cy="49706"/>
      </dsp:txXfrm>
    </dsp:sp>
    <dsp:sp modelId="{BAB6A449-7A58-4CDC-864E-3CC80751B992}">
      <dsp:nvSpPr>
        <dsp:cNvPr id="0" name=""/>
        <dsp:cNvSpPr/>
      </dsp:nvSpPr>
      <dsp:spPr>
        <a:xfrm>
          <a:off x="39087" y="3959743"/>
          <a:ext cx="637901" cy="63790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 </a:t>
          </a:r>
        </a:p>
      </dsp:txBody>
      <dsp:txXfrm>
        <a:off x="132505" y="4053161"/>
        <a:ext cx="451065" cy="451065"/>
      </dsp:txXfrm>
    </dsp:sp>
    <dsp:sp modelId="{8DD39351-7A8A-4D6D-9DD4-F010C845F2C3}">
      <dsp:nvSpPr>
        <dsp:cNvPr id="0" name=""/>
        <dsp:cNvSpPr/>
      </dsp:nvSpPr>
      <dsp:spPr>
        <a:xfrm rot="18437815">
          <a:off x="673922" y="1900593"/>
          <a:ext cx="461635" cy="40869"/>
        </a:xfrm>
        <a:custGeom>
          <a:avLst/>
          <a:gdLst/>
          <a:ahLst/>
          <a:cxnLst/>
          <a:rect l="0" t="0" r="0" b="0"/>
          <a:pathLst>
            <a:path>
              <a:moveTo>
                <a:pt x="0" y="20434"/>
              </a:moveTo>
              <a:lnTo>
                <a:pt x="461635" y="2043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93199" y="1909487"/>
        <a:ext cx="23081" cy="23081"/>
      </dsp:txXfrm>
    </dsp:sp>
    <dsp:sp modelId="{9B5E820A-F5AD-4B91-B333-457446279C66}">
      <dsp:nvSpPr>
        <dsp:cNvPr id="0" name=""/>
        <dsp:cNvSpPr/>
      </dsp:nvSpPr>
      <dsp:spPr>
        <a:xfrm>
          <a:off x="918919" y="1164732"/>
          <a:ext cx="637901" cy="63790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 </a:t>
          </a:r>
        </a:p>
      </dsp:txBody>
      <dsp:txXfrm>
        <a:off x="1012337" y="1258150"/>
        <a:ext cx="451065" cy="451065"/>
      </dsp:txXfrm>
    </dsp:sp>
    <dsp:sp modelId="{260E008A-883B-48A0-9DCA-00B562E4828B}">
      <dsp:nvSpPr>
        <dsp:cNvPr id="0" name=""/>
        <dsp:cNvSpPr/>
      </dsp:nvSpPr>
      <dsp:spPr>
        <a:xfrm rot="16051303">
          <a:off x="-121881" y="1432425"/>
          <a:ext cx="1102636" cy="40869"/>
        </a:xfrm>
        <a:custGeom>
          <a:avLst/>
          <a:gdLst/>
          <a:ahLst/>
          <a:cxnLst/>
          <a:rect l="0" t="0" r="0" b="0"/>
          <a:pathLst>
            <a:path>
              <a:moveTo>
                <a:pt x="0" y="20434"/>
              </a:moveTo>
              <a:lnTo>
                <a:pt x="1102636" y="2043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401870" y="1425293"/>
        <a:ext cx="55131" cy="55131"/>
      </dsp:txXfrm>
    </dsp:sp>
    <dsp:sp modelId="{042DF887-D737-418C-8237-E2D07C39FBEB}">
      <dsp:nvSpPr>
        <dsp:cNvPr id="0" name=""/>
        <dsp:cNvSpPr/>
      </dsp:nvSpPr>
      <dsp:spPr>
        <a:xfrm>
          <a:off x="72854" y="264453"/>
          <a:ext cx="637901" cy="63790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 </a:t>
          </a:r>
        </a:p>
      </dsp:txBody>
      <dsp:txXfrm>
        <a:off x="166272" y="357871"/>
        <a:ext cx="451065" cy="45106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76543-5EF1-DA4A-8415-0A3EFD492F07}" type="datetimeFigureOut">
              <a:rPr lang="en-US" smtClean="0"/>
              <a:t>5/2/24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6A62D3-769D-F349-A3F8-B6F214D63D0D}" type="slidenum">
              <a:rPr lang="en-US" smtClean="0"/>
              <a:t>‹#›</a:t>
            </a:fld>
            <a:endParaRPr lang="en-US"/>
          </a:p>
        </p:txBody>
      </p:sp>
    </p:spTree>
    <p:extLst>
      <p:ext uri="{BB962C8B-B14F-4D97-AF65-F5344CB8AC3E}">
        <p14:creationId xmlns:p14="http://schemas.microsoft.com/office/powerpoint/2010/main" val="404855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034A7-9452-C54E-A651-2368A596952F}" type="slidenum">
              <a:rPr lang="en-US" smtClean="0"/>
              <a:t>1</a:t>
            </a:fld>
            <a:endParaRPr lang="en-US" dirty="0"/>
          </a:p>
        </p:txBody>
      </p:sp>
    </p:spTree>
    <p:extLst>
      <p:ext uri="{BB962C8B-B14F-4D97-AF65-F5344CB8AC3E}">
        <p14:creationId xmlns:p14="http://schemas.microsoft.com/office/powerpoint/2010/main" val="3732060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238A9-E4F6-4AD6-90D7-DE9D26244DEF}" type="slidenum">
              <a:rPr lang="en-US" smtClean="0"/>
              <a:t>19</a:t>
            </a:fld>
            <a:endParaRPr lang="en-US" dirty="0"/>
          </a:p>
        </p:txBody>
      </p:sp>
    </p:spTree>
    <p:extLst>
      <p:ext uri="{BB962C8B-B14F-4D97-AF65-F5344CB8AC3E}">
        <p14:creationId xmlns:p14="http://schemas.microsoft.com/office/powerpoint/2010/main" val="375955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23</a:t>
            </a:fld>
            <a:endParaRPr lang="en-US"/>
          </a:p>
        </p:txBody>
      </p:sp>
    </p:spTree>
    <p:extLst>
      <p:ext uri="{BB962C8B-B14F-4D97-AF65-F5344CB8AC3E}">
        <p14:creationId xmlns:p14="http://schemas.microsoft.com/office/powerpoint/2010/main" val="657399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25</a:t>
            </a:fld>
            <a:endParaRPr lang="en-US"/>
          </a:p>
        </p:txBody>
      </p:sp>
    </p:spTree>
    <p:extLst>
      <p:ext uri="{BB962C8B-B14F-4D97-AF65-F5344CB8AC3E}">
        <p14:creationId xmlns:p14="http://schemas.microsoft.com/office/powerpoint/2010/main" val="1201519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238A9-E4F6-4AD6-90D7-DE9D26244DEF}" type="slidenum">
              <a:rPr lang="en-US" smtClean="0"/>
              <a:t>26</a:t>
            </a:fld>
            <a:endParaRPr lang="en-US" dirty="0"/>
          </a:p>
        </p:txBody>
      </p:sp>
    </p:spTree>
    <p:extLst>
      <p:ext uri="{BB962C8B-B14F-4D97-AF65-F5344CB8AC3E}">
        <p14:creationId xmlns:p14="http://schemas.microsoft.com/office/powerpoint/2010/main" val="3617812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238A9-E4F6-4AD6-90D7-DE9D26244DEF}" type="slidenum">
              <a:rPr lang="en-US" smtClean="0"/>
              <a:t>30</a:t>
            </a:fld>
            <a:endParaRPr lang="en-US" dirty="0"/>
          </a:p>
        </p:txBody>
      </p:sp>
    </p:spTree>
    <p:extLst>
      <p:ext uri="{BB962C8B-B14F-4D97-AF65-F5344CB8AC3E}">
        <p14:creationId xmlns:p14="http://schemas.microsoft.com/office/powerpoint/2010/main" val="2259896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034A7-9452-C54E-A651-2368A596952F}" type="slidenum">
              <a:rPr lang="en-US" smtClean="0"/>
              <a:t>3</a:t>
            </a:fld>
            <a:endParaRPr lang="en-US" dirty="0"/>
          </a:p>
        </p:txBody>
      </p:sp>
    </p:spTree>
    <p:extLst>
      <p:ext uri="{BB962C8B-B14F-4D97-AF65-F5344CB8AC3E}">
        <p14:creationId xmlns:p14="http://schemas.microsoft.com/office/powerpoint/2010/main" val="286407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HSR = IOM</a:t>
            </a:r>
          </a:p>
          <a:p>
            <a:r>
              <a:rPr lang="en-US" dirty="0"/>
              <a:t>Clinical</a:t>
            </a:r>
            <a:r>
              <a:rPr lang="en-US" baseline="0" dirty="0"/>
              <a:t> outcomes research = HSPH</a:t>
            </a:r>
          </a:p>
          <a:p>
            <a:r>
              <a:rPr lang="en-US" baseline="0" dirty="0" err="1"/>
              <a:t>Epid</a:t>
            </a:r>
            <a:r>
              <a:rPr lang="en-US" baseline="0" dirty="0"/>
              <a:t> of Surgery - WHO</a:t>
            </a:r>
            <a:endParaRPr lang="en-US" dirty="0"/>
          </a:p>
        </p:txBody>
      </p:sp>
      <p:sp>
        <p:nvSpPr>
          <p:cNvPr id="4" name="Slide Number Placeholder 3"/>
          <p:cNvSpPr>
            <a:spLocks noGrp="1"/>
          </p:cNvSpPr>
          <p:nvPr>
            <p:ph type="sldNum" sz="quarter" idx="10"/>
          </p:nvPr>
        </p:nvSpPr>
        <p:spPr/>
        <p:txBody>
          <a:bodyPr/>
          <a:lstStyle/>
          <a:p>
            <a:fld id="{F96238A9-E4F6-4AD6-90D7-DE9D26244DEF}" type="slidenum">
              <a:rPr lang="en-US" smtClean="0"/>
              <a:t>4</a:t>
            </a:fld>
            <a:endParaRPr lang="en-US"/>
          </a:p>
        </p:txBody>
      </p:sp>
    </p:spTree>
    <p:extLst>
      <p:ext uri="{BB962C8B-B14F-4D97-AF65-F5344CB8AC3E}">
        <p14:creationId xmlns:p14="http://schemas.microsoft.com/office/powerpoint/2010/main" val="3706452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034A7-9452-C54E-A651-2368A596952F}" type="slidenum">
              <a:rPr lang="en-US" smtClean="0"/>
              <a:t>5</a:t>
            </a:fld>
            <a:endParaRPr lang="en-US" dirty="0"/>
          </a:p>
        </p:txBody>
      </p:sp>
    </p:spTree>
    <p:extLst>
      <p:ext uri="{BB962C8B-B14F-4D97-AF65-F5344CB8AC3E}">
        <p14:creationId xmlns:p14="http://schemas.microsoft.com/office/powerpoint/2010/main" val="1588675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a:t>
            </a:r>
          </a:p>
        </p:txBody>
      </p:sp>
      <p:sp>
        <p:nvSpPr>
          <p:cNvPr id="4" name="Slide Number Placeholder 3"/>
          <p:cNvSpPr>
            <a:spLocks noGrp="1"/>
          </p:cNvSpPr>
          <p:nvPr>
            <p:ph type="sldNum" sz="quarter" idx="5"/>
          </p:nvPr>
        </p:nvSpPr>
        <p:spPr/>
        <p:txBody>
          <a:bodyPr/>
          <a:lstStyle/>
          <a:p>
            <a:fld id="{F96238A9-E4F6-4AD6-90D7-DE9D26244DEF}" type="slidenum">
              <a:rPr lang="en-US" smtClean="0"/>
              <a:t>7</a:t>
            </a:fld>
            <a:endParaRPr lang="en-US" dirty="0"/>
          </a:p>
        </p:txBody>
      </p:sp>
    </p:spTree>
    <p:extLst>
      <p:ext uri="{BB962C8B-B14F-4D97-AF65-F5344CB8AC3E}">
        <p14:creationId xmlns:p14="http://schemas.microsoft.com/office/powerpoint/2010/main" val="2803840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10</a:t>
            </a:fld>
            <a:endParaRPr lang="en-US"/>
          </a:p>
        </p:txBody>
      </p:sp>
    </p:spTree>
    <p:extLst>
      <p:ext uri="{BB962C8B-B14F-4D97-AF65-F5344CB8AC3E}">
        <p14:creationId xmlns:p14="http://schemas.microsoft.com/office/powerpoint/2010/main" val="1142497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11</a:t>
            </a:fld>
            <a:endParaRPr lang="en-US"/>
          </a:p>
        </p:txBody>
      </p:sp>
    </p:spTree>
    <p:extLst>
      <p:ext uri="{BB962C8B-B14F-4D97-AF65-F5344CB8AC3E}">
        <p14:creationId xmlns:p14="http://schemas.microsoft.com/office/powerpoint/2010/main" val="1455615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238A9-E4F6-4AD6-90D7-DE9D26244DEF}" type="slidenum">
              <a:rPr lang="en-US" smtClean="0"/>
              <a:t>14</a:t>
            </a:fld>
            <a:endParaRPr lang="en-US" dirty="0"/>
          </a:p>
        </p:txBody>
      </p:sp>
    </p:spTree>
    <p:extLst>
      <p:ext uri="{BB962C8B-B14F-4D97-AF65-F5344CB8AC3E}">
        <p14:creationId xmlns:p14="http://schemas.microsoft.com/office/powerpoint/2010/main" val="4207553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238A9-E4F6-4AD6-90D7-DE9D26244DEF}" type="slidenum">
              <a:rPr lang="en-US" smtClean="0"/>
              <a:t>17</a:t>
            </a:fld>
            <a:endParaRPr lang="en-US" dirty="0"/>
          </a:p>
        </p:txBody>
      </p:sp>
    </p:spTree>
    <p:extLst>
      <p:ext uri="{BB962C8B-B14F-4D97-AF65-F5344CB8AC3E}">
        <p14:creationId xmlns:p14="http://schemas.microsoft.com/office/powerpoint/2010/main" val="34657350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Graphic 9">
            <a:extLst>
              <a:ext uri="{FF2B5EF4-FFF2-40B4-BE49-F238E27FC236}">
                <a16:creationId xmlns:a16="http://schemas.microsoft.com/office/drawing/2014/main" id="{2AD5D98F-B901-4040-88CE-DBE6B1D776F3}"/>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6424" y="635936"/>
            <a:ext cx="3172963" cy="439960"/>
          </a:xfrm>
          <a:prstGeom prst="rect">
            <a:avLst/>
          </a:prstGeom>
        </p:spPr>
      </p:pic>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lvl1pPr algn="r">
              <a:defRPr/>
            </a:lvl1pPr>
          </a:lstStyle>
          <a:p>
            <a:r>
              <a:rPr lang="en-US" dirty="0"/>
              <a:t>Brigham and Women’s Hospital – Center for Surgery and Public Health</a:t>
            </a:r>
          </a:p>
        </p:txBody>
      </p:sp>
    </p:spTree>
    <p:extLst>
      <p:ext uri="{BB962C8B-B14F-4D97-AF65-F5344CB8AC3E}">
        <p14:creationId xmlns:p14="http://schemas.microsoft.com/office/powerpoint/2010/main" val="3234672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p>
            <a:r>
              <a:rPr lang="en-US" dirty="0"/>
              <a:t>Click to edit title</a:t>
            </a:r>
          </a:p>
        </p:txBody>
      </p:sp>
      <p:sp>
        <p:nvSpPr>
          <p:cNvPr id="3" name="Text Placeholder 11">
            <a:extLst>
              <a:ext uri="{FF2B5EF4-FFF2-40B4-BE49-F238E27FC236}">
                <a16:creationId xmlns:a16="http://schemas.microsoft.com/office/drawing/2014/main" id="{B63015DA-BAD6-D641-B5F3-2ED5079D3C95}"/>
              </a:ext>
            </a:extLst>
          </p:cNvPr>
          <p:cNvSpPr>
            <a:spLocks noGrp="1"/>
          </p:cNvSpPr>
          <p:nvPr>
            <p:ph type="body" sz="quarter" idx="14" hasCustomPrompt="1"/>
          </p:nvPr>
        </p:nvSpPr>
        <p:spPr>
          <a:xfrm>
            <a:off x="639759" y="5838568"/>
            <a:ext cx="7058029" cy="274981"/>
          </a:xfrm>
        </p:spPr>
        <p:txBody>
          <a:bodyPr anchor="b"/>
          <a:lstStyle>
            <a:lvl1pPr>
              <a:defRPr sz="800" b="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0E5473F-D95C-3441-AFDD-17B108761141}"/>
              </a:ext>
            </a:extLst>
          </p:cNvPr>
          <p:cNvSpPr>
            <a:spLocks noGrp="1"/>
          </p:cNvSpPr>
          <p:nvPr>
            <p:ph type="ftr" sz="quarter" idx="15"/>
          </p:nvPr>
        </p:nvSpPr>
        <p:spPr/>
        <p:txBody>
          <a:bodyPr/>
          <a:lstStyle>
            <a:lvl1pPr algn="r">
              <a:defRPr/>
            </a:lvl1pPr>
          </a:lstStyle>
          <a:p>
            <a:r>
              <a:rPr lang="en-US" dirty="0"/>
              <a:t>Brigham and Women’s Hospital – Center for Surgery and Public Health</a:t>
            </a:r>
          </a:p>
        </p:txBody>
      </p:sp>
    </p:spTree>
    <p:extLst>
      <p:ext uri="{BB962C8B-B14F-4D97-AF65-F5344CB8AC3E}">
        <p14:creationId xmlns:p14="http://schemas.microsoft.com/office/powerpoint/2010/main" val="241552551"/>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15F6962C-2D7D-9C4E-A349-25554E83F8B8}"/>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3" name="Footer Placeholder 2">
            <a:extLst>
              <a:ext uri="{FF2B5EF4-FFF2-40B4-BE49-F238E27FC236}">
                <a16:creationId xmlns:a16="http://schemas.microsoft.com/office/drawing/2014/main" id="{1E169E62-1DA9-CD45-BB12-5DDC2926A427}"/>
              </a:ext>
            </a:extLst>
          </p:cNvPr>
          <p:cNvSpPr>
            <a:spLocks noGrp="1"/>
          </p:cNvSpPr>
          <p:nvPr>
            <p:ph type="ftr" sz="quarter" idx="15"/>
          </p:nvPr>
        </p:nvSpPr>
        <p:spPr/>
        <p:txBody>
          <a:bodyPr/>
          <a:lstStyle>
            <a:lvl1pPr algn="r">
              <a:defRPr/>
            </a:lvl1pPr>
          </a:lstStyle>
          <a:p>
            <a:r>
              <a:rPr lang="en-US" dirty="0"/>
              <a:t>Brigham and Women’s Hospital – Center for Surgery and Public Health</a:t>
            </a:r>
          </a:p>
        </p:txBody>
      </p:sp>
    </p:spTree>
    <p:extLst>
      <p:ext uri="{BB962C8B-B14F-4D97-AF65-F5344CB8AC3E}">
        <p14:creationId xmlns:p14="http://schemas.microsoft.com/office/powerpoint/2010/main" val="2165302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Divider">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24406D9-1546-F048-999E-B1C3935E3C50}"/>
              </a:ext>
            </a:extLst>
          </p:cNvPr>
          <p:cNvGrpSpPr/>
          <p:nvPr/>
        </p:nvGrpSpPr>
        <p:grpSpPr>
          <a:xfrm>
            <a:off x="8157625" y="524289"/>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892808"/>
            <a:ext cx="7315200" cy="2852737"/>
          </a:xfrm>
        </p:spPr>
        <p:txBody>
          <a:bodyPr anchor="ctr"/>
          <a:lstStyle>
            <a:lvl1pPr>
              <a:defRPr sz="5400">
                <a:solidFill>
                  <a:schemeClr val="accent2"/>
                </a:solidFill>
              </a:defRPr>
            </a:lvl1pPr>
          </a:lstStyle>
          <a:p>
            <a:r>
              <a:rPr lang="en-US" dirty="0"/>
              <a:t>Click to edit divider</a:t>
            </a:r>
          </a:p>
        </p:txBody>
      </p:sp>
    </p:spTree>
    <p:extLst>
      <p:ext uri="{BB962C8B-B14F-4D97-AF65-F5344CB8AC3E}">
        <p14:creationId xmlns:p14="http://schemas.microsoft.com/office/powerpoint/2010/main" val="3806537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1170432" y="1920240"/>
            <a:ext cx="7444408" cy="2576378"/>
          </a:xfrm>
        </p:spPr>
        <p:txBody>
          <a:bodyPr anchor="ctr"/>
          <a:lstStyle>
            <a:lvl1pPr>
              <a:defRPr sz="5400">
                <a:solidFill>
                  <a:schemeClr val="accent2"/>
                </a:solidFill>
              </a:defRPr>
            </a:lvl1pPr>
          </a:lstStyle>
          <a:p>
            <a:r>
              <a:rPr lang="en-US" dirty="0"/>
              <a:t>Click to edit quote</a:t>
            </a:r>
          </a:p>
        </p:txBody>
      </p:sp>
      <p:sp>
        <p:nvSpPr>
          <p:cNvPr id="5" name="Text Placeholder 3">
            <a:extLst>
              <a:ext uri="{FF2B5EF4-FFF2-40B4-BE49-F238E27FC236}">
                <a16:creationId xmlns:a16="http://schemas.microsoft.com/office/drawing/2014/main" id="{042999A3-BC06-724D-AB6B-6565ED0B151D}"/>
              </a:ext>
            </a:extLst>
          </p:cNvPr>
          <p:cNvSpPr>
            <a:spLocks noGrp="1"/>
          </p:cNvSpPr>
          <p:nvPr>
            <p:ph type="body" sz="half" idx="2" hasCustomPrompt="1"/>
          </p:nvPr>
        </p:nvSpPr>
        <p:spPr>
          <a:xfrm>
            <a:off x="1170432" y="4626864"/>
            <a:ext cx="3657599" cy="914401"/>
          </a:xfrm>
        </p:spPr>
        <p:txBody>
          <a:bodyPr/>
          <a:lstStyle>
            <a:lvl1pPr marL="0" inden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Author of quote</a:t>
            </a:r>
          </a:p>
        </p:txBody>
      </p:sp>
      <p:sp>
        <p:nvSpPr>
          <p:cNvPr id="3" name="Footer Placeholder 2">
            <a:extLst>
              <a:ext uri="{FF2B5EF4-FFF2-40B4-BE49-F238E27FC236}">
                <a16:creationId xmlns:a16="http://schemas.microsoft.com/office/drawing/2014/main" id="{2563A591-BBA0-C146-B4F7-E67520528221}"/>
              </a:ext>
            </a:extLst>
          </p:cNvPr>
          <p:cNvSpPr>
            <a:spLocks noGrp="1"/>
          </p:cNvSpPr>
          <p:nvPr>
            <p:ph type="ftr" sz="quarter" idx="10"/>
          </p:nvPr>
        </p:nvSpPr>
        <p:spPr/>
        <p:txBody>
          <a:bodyPr/>
          <a:lstStyle>
            <a:lvl1pPr algn="r">
              <a:defRPr/>
            </a:lvl1pPr>
          </a:lstStyle>
          <a:p>
            <a:r>
              <a:rPr lang="en-US" dirty="0"/>
              <a:t>Brigham and Women’s Hospital – Center for Surgery and Public Health</a:t>
            </a:r>
          </a:p>
        </p:txBody>
      </p:sp>
    </p:spTree>
    <p:extLst>
      <p:ext uri="{BB962C8B-B14F-4D97-AF65-F5344CB8AC3E}">
        <p14:creationId xmlns:p14="http://schemas.microsoft.com/office/powerpoint/2010/main" val="1738180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actoi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796841"/>
            <a:ext cx="10911840" cy="2852737"/>
          </a:xfrm>
        </p:spPr>
        <p:txBody>
          <a:bodyPr anchor="ctr"/>
          <a:lstStyle>
            <a:lvl1pPr>
              <a:lnSpc>
                <a:spcPct val="100000"/>
              </a:lnSpc>
              <a:defRPr sz="5400">
                <a:solidFill>
                  <a:schemeClr val="accent2"/>
                </a:solidFill>
              </a:defRPr>
            </a:lvl1pPr>
          </a:lstStyle>
          <a:p>
            <a:r>
              <a:rPr lang="en-US" dirty="0"/>
              <a:t>Factoid teal—Georgia font in sentence case. Use this slide for hero statement.</a:t>
            </a:r>
          </a:p>
        </p:txBody>
      </p:sp>
      <p:sp>
        <p:nvSpPr>
          <p:cNvPr id="3" name="Text Placeholder 11">
            <a:extLst>
              <a:ext uri="{FF2B5EF4-FFF2-40B4-BE49-F238E27FC236}">
                <a16:creationId xmlns:a16="http://schemas.microsoft.com/office/drawing/2014/main" id="{0A040A92-7E8A-6B43-AD38-D5F4F6C96A8B}"/>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036BDDC8-3CC6-624A-9AFB-E2F2B73BA96D}"/>
              </a:ext>
            </a:extLst>
          </p:cNvPr>
          <p:cNvSpPr>
            <a:spLocks noGrp="1"/>
          </p:cNvSpPr>
          <p:nvPr>
            <p:ph type="ftr" sz="quarter" idx="15"/>
          </p:nvPr>
        </p:nvSpPr>
        <p:spPr/>
        <p:txBody>
          <a:bodyPr/>
          <a:lstStyle>
            <a:lvl1pPr algn="r">
              <a:defRPr/>
            </a:lvl1pPr>
          </a:lstStyle>
          <a:p>
            <a:r>
              <a:rPr lang="en-US" dirty="0"/>
              <a:t>Brigham and Women’s Hospital – Center for Surgery and Public Health</a:t>
            </a:r>
          </a:p>
        </p:txBody>
      </p:sp>
    </p:spTree>
    <p:extLst>
      <p:ext uri="{BB962C8B-B14F-4D97-AF65-F5344CB8AC3E}">
        <p14:creationId xmlns:p14="http://schemas.microsoft.com/office/powerpoint/2010/main" val="2891569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ack slide">
    <p:bg>
      <p:bgPr>
        <a:solidFill>
          <a:schemeClr val="tx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020C179-BE0C-9D49-90D3-2A15CB49F2C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97352" y="3027076"/>
            <a:ext cx="5797296" cy="803849"/>
          </a:xfrm>
          <a:prstGeom prst="rect">
            <a:avLst/>
          </a:prstGeom>
        </p:spPr>
      </p:pic>
    </p:spTree>
    <p:extLst>
      <p:ext uri="{BB962C8B-B14F-4D97-AF65-F5344CB8AC3E}">
        <p14:creationId xmlns:p14="http://schemas.microsoft.com/office/powerpoint/2010/main" val="458338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5152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5334000"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dirty="0"/>
              <a:t>Click to edit Master text styles</a:t>
            </a:r>
          </a:p>
        </p:txBody>
      </p:sp>
      <p:sp>
        <p:nvSpPr>
          <p:cNvPr id="4" name="Content Placeholder 3"/>
          <p:cNvSpPr>
            <a:spLocks noGrp="1"/>
          </p:cNvSpPr>
          <p:nvPr>
            <p:ph sz="half" idx="2"/>
          </p:nvPr>
        </p:nvSpPr>
        <p:spPr>
          <a:xfrm>
            <a:off x="304800" y="1449916"/>
            <a:ext cx="5334000" cy="4384675"/>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740400" y="1023409"/>
            <a:ext cx="6146800"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dirty="0"/>
              <a:t>Click to edit Master text styles</a:t>
            </a:r>
          </a:p>
        </p:txBody>
      </p:sp>
      <p:sp>
        <p:nvSpPr>
          <p:cNvPr id="6" name="Content Placeholder 5"/>
          <p:cNvSpPr>
            <a:spLocks noGrp="1"/>
          </p:cNvSpPr>
          <p:nvPr>
            <p:ph sz="quarter" idx="4"/>
          </p:nvPr>
        </p:nvSpPr>
        <p:spPr>
          <a:xfrm>
            <a:off x="5740400" y="1465985"/>
            <a:ext cx="6146800" cy="4368606"/>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77095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5384800" cy="5054600"/>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91200" y="1066800"/>
            <a:ext cx="6096000" cy="5054600"/>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48295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a:xfrm>
            <a:off x="3336324" y="6362188"/>
            <a:ext cx="7707596" cy="153888"/>
          </a:xfrm>
        </p:spPr>
        <p:txBody>
          <a:bodyPr/>
          <a:lstStyle>
            <a:lvl1pPr algn="r">
              <a:defRPr/>
            </a:lvl1pPr>
          </a:lstStyle>
          <a:p>
            <a:r>
              <a:rPr lang="en-US" dirty="0"/>
              <a:t>Brigham and Women’s Hospital – Center for Surgery and Public Health</a:t>
            </a:r>
          </a:p>
        </p:txBody>
      </p:sp>
    </p:spTree>
    <p:extLst>
      <p:ext uri="{BB962C8B-B14F-4D97-AF65-F5344CB8AC3E}">
        <p14:creationId xmlns:p14="http://schemas.microsoft.com/office/powerpoint/2010/main" val="237943448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7C3BE6-2E2A-4A2D-A3F5-C50D273712DB}"/>
              </a:ext>
            </a:extLst>
          </p:cNvPr>
          <p:cNvSpPr>
            <a:spLocks noGrp="1"/>
          </p:cNvSpPr>
          <p:nvPr>
            <p:ph sz="half" idx="2" hasCustomPrompt="1"/>
          </p:nvPr>
        </p:nvSpPr>
        <p:spPr>
          <a:xfrm>
            <a:off x="640079" y="2029842"/>
            <a:ext cx="5184648" cy="371532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8B75C9D9-E2F8-49F1-974F-B06A783A1E17}"/>
              </a:ext>
            </a:extLst>
          </p:cNvPr>
          <p:cNvSpPr>
            <a:spLocks noGrp="1"/>
          </p:cNvSpPr>
          <p:nvPr>
            <p:ph type="body" idx="1" hasCustomPrompt="1"/>
          </p:nvPr>
        </p:nvSpPr>
        <p:spPr>
          <a:xfrm>
            <a:off x="640079" y="1719072"/>
            <a:ext cx="5184648"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headline</a:t>
            </a:r>
          </a:p>
        </p:txBody>
      </p:sp>
      <p:sp>
        <p:nvSpPr>
          <p:cNvPr id="5" name="Text Placeholder 4">
            <a:extLst>
              <a:ext uri="{FF2B5EF4-FFF2-40B4-BE49-F238E27FC236}">
                <a16:creationId xmlns:a16="http://schemas.microsoft.com/office/drawing/2014/main" id="{5B17A10F-FA16-489F-B6F5-AF30FC09B40C}"/>
              </a:ext>
            </a:extLst>
          </p:cNvPr>
          <p:cNvSpPr>
            <a:spLocks noGrp="1"/>
          </p:cNvSpPr>
          <p:nvPr>
            <p:ph type="body" sz="quarter" idx="3" hasCustomPrompt="1"/>
          </p:nvPr>
        </p:nvSpPr>
        <p:spPr>
          <a:xfrm>
            <a:off x="6361112" y="1719072"/>
            <a:ext cx="5183188" cy="310770"/>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headline</a:t>
            </a:r>
          </a:p>
        </p:txBody>
      </p:sp>
      <p:sp>
        <p:nvSpPr>
          <p:cNvPr id="6" name="Content Placeholder 5">
            <a:extLst>
              <a:ext uri="{FF2B5EF4-FFF2-40B4-BE49-F238E27FC236}">
                <a16:creationId xmlns:a16="http://schemas.microsoft.com/office/drawing/2014/main" id="{D28EC26D-D076-400E-AA91-3DB2533CB7BA}"/>
              </a:ext>
            </a:extLst>
          </p:cNvPr>
          <p:cNvSpPr>
            <a:spLocks noGrp="1"/>
          </p:cNvSpPr>
          <p:nvPr>
            <p:ph sz="quarter" idx="4" hasCustomPrompt="1"/>
          </p:nvPr>
        </p:nvSpPr>
        <p:spPr>
          <a:xfrm>
            <a:off x="6361112" y="2029842"/>
            <a:ext cx="5183188" cy="371532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3EECB684-FDD4-594C-98A0-429D85877AE8}"/>
              </a:ext>
            </a:extLst>
          </p:cNvPr>
          <p:cNvSpPr>
            <a:spLocks noGrp="1"/>
          </p:cNvSpPr>
          <p:nvPr>
            <p:ph type="title" hasCustomPrompt="1"/>
          </p:nvPr>
        </p:nvSpPr>
        <p:spPr/>
        <p:txBody>
          <a:bodyPr/>
          <a:lstStyle/>
          <a:p>
            <a:r>
              <a:rPr lang="en-US" dirty="0"/>
              <a:t>Click to edit title</a:t>
            </a:r>
          </a:p>
        </p:txBody>
      </p:sp>
      <p:sp>
        <p:nvSpPr>
          <p:cNvPr id="9" name="Text Placeholder 11">
            <a:extLst>
              <a:ext uri="{FF2B5EF4-FFF2-40B4-BE49-F238E27FC236}">
                <a16:creationId xmlns:a16="http://schemas.microsoft.com/office/drawing/2014/main" id="{B608995E-8074-C54D-B812-031E33AAB352}"/>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7" name="Footer Placeholder 6">
            <a:extLst>
              <a:ext uri="{FF2B5EF4-FFF2-40B4-BE49-F238E27FC236}">
                <a16:creationId xmlns:a16="http://schemas.microsoft.com/office/drawing/2014/main" id="{EA610992-4247-0644-B81C-8D5480478CA0}"/>
              </a:ext>
            </a:extLst>
          </p:cNvPr>
          <p:cNvSpPr>
            <a:spLocks noGrp="1"/>
          </p:cNvSpPr>
          <p:nvPr>
            <p:ph type="ftr" sz="quarter" idx="15"/>
          </p:nvPr>
        </p:nvSpPr>
        <p:spPr>
          <a:xfrm>
            <a:off x="3336324" y="6362188"/>
            <a:ext cx="7707596" cy="153888"/>
          </a:xfrm>
        </p:spPr>
        <p:txBody>
          <a:bodyPr/>
          <a:lstStyle>
            <a:lvl1pPr algn="r">
              <a:defRPr/>
            </a:lvl1pPr>
          </a:lstStyle>
          <a:p>
            <a:r>
              <a:rPr lang="en-US" dirty="0"/>
              <a:t>Brigham and Women’s Hospital – Center for Surgery and Public Health</a:t>
            </a:r>
          </a:p>
        </p:txBody>
      </p:sp>
    </p:spTree>
    <p:extLst>
      <p:ext uri="{BB962C8B-B14F-4D97-AF65-F5344CB8AC3E}">
        <p14:creationId xmlns:p14="http://schemas.microsoft.com/office/powerpoint/2010/main" val="1139059786"/>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guide id="5" pos="3997">
          <p15:clr>
            <a:srgbClr val="FBAE40"/>
          </p15:clr>
        </p15:guide>
        <p15:guide id="6" pos="36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dirty="0"/>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a:xfrm>
            <a:off x="3336324" y="6362188"/>
            <a:ext cx="7707596" cy="153888"/>
          </a:xfrm>
        </p:spPr>
        <p:txBody>
          <a:bodyPr/>
          <a:lstStyle>
            <a:lvl1pPr algn="r">
              <a:defRPr/>
            </a:lvl1pPr>
          </a:lstStyle>
          <a:p>
            <a:r>
              <a:rPr lang="en-US" dirty="0"/>
              <a:t>Brigham and Women’s Hospital – Center for Surgery and Public Health</a:t>
            </a:r>
          </a:p>
        </p:txBody>
      </p:sp>
    </p:spTree>
    <p:extLst>
      <p:ext uri="{BB962C8B-B14F-4D97-AF65-F5344CB8AC3E}">
        <p14:creationId xmlns:p14="http://schemas.microsoft.com/office/powerpoint/2010/main" val="882049688"/>
      </p:ext>
    </p:extLst>
  </p:cSld>
  <p:clrMapOvr>
    <a:masterClrMapping/>
  </p:clrMapOvr>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89"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dirty="0"/>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6B01DFA6-8F9A-4F40-94EB-5AC4A5BBC72C}"/>
              </a:ext>
            </a:extLst>
          </p:cNvPr>
          <p:cNvSpPr>
            <a:spLocks noGrp="1"/>
          </p:cNvSpPr>
          <p:nvPr>
            <p:ph type="ftr" sz="quarter" idx="15"/>
          </p:nvPr>
        </p:nvSpPr>
        <p:spPr>
          <a:xfrm>
            <a:off x="3336324" y="6362188"/>
            <a:ext cx="7707596" cy="153888"/>
          </a:xfrm>
        </p:spPr>
        <p:txBody>
          <a:bodyPr/>
          <a:lstStyle>
            <a:lvl1pPr algn="r">
              <a:defRPr/>
            </a:lvl1pPr>
          </a:lstStyle>
          <a:p>
            <a:r>
              <a:rPr lang="en-US" dirty="0"/>
              <a:t>Brigham and Women’s Hospital – Center for Surgery and Public Health</a:t>
            </a:r>
          </a:p>
        </p:txBody>
      </p:sp>
    </p:spTree>
    <p:extLst>
      <p:ext uri="{BB962C8B-B14F-4D97-AF65-F5344CB8AC3E}">
        <p14:creationId xmlns:p14="http://schemas.microsoft.com/office/powerpoint/2010/main" val="943295143"/>
      </p:ext>
    </p:extLst>
  </p:cSld>
  <p:clrMapOvr>
    <a:masterClrMapping/>
  </p:clrMapOvr>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o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705231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dirty="0"/>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6C2CE710-5EBE-7347-8470-8ABE73F49B4A}"/>
              </a:ext>
            </a:extLst>
          </p:cNvPr>
          <p:cNvSpPr>
            <a:spLocks noGrp="1"/>
          </p:cNvSpPr>
          <p:nvPr>
            <p:ph type="ftr" sz="quarter" idx="15"/>
          </p:nvPr>
        </p:nvSpPr>
        <p:spPr>
          <a:xfrm>
            <a:off x="3336324" y="6362188"/>
            <a:ext cx="7707596" cy="153888"/>
          </a:xfrm>
        </p:spPr>
        <p:txBody>
          <a:bodyPr/>
          <a:lstStyle>
            <a:lvl1pPr algn="r">
              <a:defRPr/>
            </a:lvl1pPr>
          </a:lstStyle>
          <a:p>
            <a:r>
              <a:rPr lang="en-US" dirty="0"/>
              <a:t>Brigham and Women’s Hospital – Center for Surgery and Public Health</a:t>
            </a:r>
          </a:p>
        </p:txBody>
      </p:sp>
    </p:spTree>
    <p:extLst>
      <p:ext uri="{BB962C8B-B14F-4D97-AF65-F5344CB8AC3E}">
        <p14:creationId xmlns:p14="http://schemas.microsoft.com/office/powerpoint/2010/main" val="3357973046"/>
      </p:ext>
    </p:extLst>
  </p:cSld>
  <p:clrMapOvr>
    <a:masterClrMapping/>
  </p:clrMapOvr>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ree char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9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6" name="Text Placeholder 2">
            <a:extLst>
              <a:ext uri="{FF2B5EF4-FFF2-40B4-BE49-F238E27FC236}">
                <a16:creationId xmlns:a16="http://schemas.microsoft.com/office/drawing/2014/main" id="{1B7D6A64-436E-B549-A738-5BD4E26E780C}"/>
              </a:ext>
            </a:extLst>
          </p:cNvPr>
          <p:cNvSpPr>
            <a:spLocks noGrp="1"/>
          </p:cNvSpPr>
          <p:nvPr>
            <p:ph type="body" idx="11" hasCustomPrompt="1"/>
          </p:nvPr>
        </p:nvSpPr>
        <p:spPr>
          <a:xfrm>
            <a:off x="640081"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9" name="Text Placeholder 2">
            <a:extLst>
              <a:ext uri="{FF2B5EF4-FFF2-40B4-BE49-F238E27FC236}">
                <a16:creationId xmlns:a16="http://schemas.microsoft.com/office/drawing/2014/main" id="{C9952872-2D99-6A44-AF8E-4C81084A6F5D}"/>
              </a:ext>
            </a:extLst>
          </p:cNvPr>
          <p:cNvSpPr>
            <a:spLocks noGrp="1"/>
          </p:cNvSpPr>
          <p:nvPr>
            <p:ph type="body" idx="12" hasCustomPrompt="1"/>
          </p:nvPr>
        </p:nvSpPr>
        <p:spPr>
          <a:xfrm>
            <a:off x="449199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10" name="Text Placeholder 2">
            <a:extLst>
              <a:ext uri="{FF2B5EF4-FFF2-40B4-BE49-F238E27FC236}">
                <a16:creationId xmlns:a16="http://schemas.microsoft.com/office/drawing/2014/main" id="{1F3B5EBD-761F-0640-A0DD-A2788D2EC789}"/>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13" name="Text Placeholder 11">
            <a:extLst>
              <a:ext uri="{FF2B5EF4-FFF2-40B4-BE49-F238E27FC236}">
                <a16:creationId xmlns:a16="http://schemas.microsoft.com/office/drawing/2014/main" id="{EBDA8CCF-CB0C-BA45-8FC4-6297C0E0A914}"/>
              </a:ext>
            </a:extLst>
          </p:cNvPr>
          <p:cNvSpPr>
            <a:spLocks noGrp="1"/>
          </p:cNvSpPr>
          <p:nvPr>
            <p:ph type="body" sz="quarter" idx="15" hasCustomPrompt="1"/>
          </p:nvPr>
        </p:nvSpPr>
        <p:spPr>
          <a:xfrm>
            <a:off x="449199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4" name="Text Placeholder 11">
            <a:extLst>
              <a:ext uri="{FF2B5EF4-FFF2-40B4-BE49-F238E27FC236}">
                <a16:creationId xmlns:a16="http://schemas.microsoft.com/office/drawing/2014/main" id="{BA7599CD-99BD-894F-B372-42E0EEA2CEA1}"/>
              </a:ext>
            </a:extLst>
          </p:cNvPr>
          <p:cNvSpPr>
            <a:spLocks noGrp="1"/>
          </p:cNvSpPr>
          <p:nvPr>
            <p:ph type="body" sz="quarter" idx="16" hasCustomPrompt="1"/>
          </p:nvPr>
        </p:nvSpPr>
        <p:spPr>
          <a:xfrm>
            <a:off x="834390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2" name="Text Placeholder 11">
            <a:extLst>
              <a:ext uri="{FF2B5EF4-FFF2-40B4-BE49-F238E27FC236}">
                <a16:creationId xmlns:a16="http://schemas.microsoft.com/office/drawing/2014/main" id="{4FDCCCC4-4E98-AF48-BBF9-0C662158A29D}"/>
              </a:ext>
            </a:extLst>
          </p:cNvPr>
          <p:cNvSpPr>
            <a:spLocks noGrp="1"/>
          </p:cNvSpPr>
          <p:nvPr>
            <p:ph type="body" sz="quarter" idx="14" hasCustomPrompt="1"/>
          </p:nvPr>
        </p:nvSpPr>
        <p:spPr>
          <a:xfrm>
            <a:off x="639762"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5" name="Title 4">
            <a:extLst>
              <a:ext uri="{FF2B5EF4-FFF2-40B4-BE49-F238E27FC236}">
                <a16:creationId xmlns:a16="http://schemas.microsoft.com/office/drawing/2014/main" id="{0182F045-38A8-AF47-A713-4B59F2866823}"/>
              </a:ext>
            </a:extLst>
          </p:cNvPr>
          <p:cNvSpPr>
            <a:spLocks noGrp="1"/>
          </p:cNvSpPr>
          <p:nvPr>
            <p:ph type="title"/>
          </p:nvPr>
        </p:nvSpPr>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48BDEB4C-56D6-2044-957E-BC1323994ACD}"/>
              </a:ext>
            </a:extLst>
          </p:cNvPr>
          <p:cNvSpPr>
            <a:spLocks noGrp="1"/>
          </p:cNvSpPr>
          <p:nvPr>
            <p:ph type="body" sz="quarter" idx="17"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438188A1-BE1F-C149-9AF3-45615472F9AB}"/>
              </a:ext>
            </a:extLst>
          </p:cNvPr>
          <p:cNvSpPr>
            <a:spLocks noGrp="1"/>
          </p:cNvSpPr>
          <p:nvPr>
            <p:ph type="ftr" sz="quarter" idx="18"/>
          </p:nvPr>
        </p:nvSpPr>
        <p:spPr>
          <a:xfrm>
            <a:off x="3336324" y="6362188"/>
            <a:ext cx="7707596" cy="153888"/>
          </a:xfrm>
        </p:spPr>
        <p:txBody>
          <a:bodyPr/>
          <a:lstStyle>
            <a:lvl1pPr algn="r">
              <a:defRPr/>
            </a:lvl1pPr>
          </a:lstStyle>
          <a:p>
            <a:r>
              <a:rPr lang="en-US" dirty="0"/>
              <a:t>Brigham and Women’s Hospital – Center for Surgery and Public Health</a:t>
            </a:r>
          </a:p>
        </p:txBody>
      </p:sp>
    </p:spTree>
    <p:extLst>
      <p:ext uri="{BB962C8B-B14F-4D97-AF65-F5344CB8AC3E}">
        <p14:creationId xmlns:p14="http://schemas.microsoft.com/office/powerpoint/2010/main" val="2135120139"/>
      </p:ext>
    </p:extLst>
  </p:cSld>
  <p:clrMapOvr>
    <a:masterClrMapping/>
  </p:clrMapOvr>
  <p:extLst>
    <p:ext uri="{DCECCB84-F9BA-43D5-87BE-67443E8EF086}">
      <p15:sldGuideLst xmlns:p15="http://schemas.microsoft.com/office/powerpoint/2012/main">
        <p15:guide id="1" orient="horz" pos="1397">
          <p15:clr>
            <a:srgbClr val="FBAE40"/>
          </p15:clr>
        </p15:guide>
        <p15:guide id="3" pos="2421">
          <p15:clr>
            <a:srgbClr val="FBAE40"/>
          </p15:clr>
        </p15:guide>
        <p15:guide id="4" pos="4849">
          <p15:clr>
            <a:srgbClr val="FBAE40"/>
          </p15:clr>
        </p15:guide>
        <p15:guide id="6" orient="horz" pos="3086">
          <p15:clr>
            <a:srgbClr val="FBAE40"/>
          </p15:clr>
        </p15:guide>
        <p15:guide id="7" orient="horz" pos="3246">
          <p15:clr>
            <a:srgbClr val="FBAE40"/>
          </p15:clr>
        </p15:guide>
        <p15:guide id="10" pos="5250">
          <p15:clr>
            <a:srgbClr val="FBAE40"/>
          </p15:clr>
        </p15:guide>
        <p15:guide id="11" pos="282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 two charts">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CB66F7F6-8B6A-B445-A778-7A10C4FCF713}"/>
              </a:ext>
            </a:extLst>
          </p:cNvPr>
          <p:cNvSpPr>
            <a:spLocks noGrp="1"/>
          </p:cNvSpPr>
          <p:nvPr>
            <p:ph sz="half" idx="2" hasCustomPrompt="1"/>
          </p:nvPr>
        </p:nvSpPr>
        <p:spPr>
          <a:xfrm>
            <a:off x="4491989"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8" name="Content Placeholder 3">
            <a:extLst>
              <a:ext uri="{FF2B5EF4-FFF2-40B4-BE49-F238E27FC236}">
                <a16:creationId xmlns:a16="http://schemas.microsoft.com/office/drawing/2014/main" id="{C6C0EC67-5E7D-4248-962B-AE294DEFEA5C}"/>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9" name="Text Placeholder 2">
            <a:extLst>
              <a:ext uri="{FF2B5EF4-FFF2-40B4-BE49-F238E27FC236}">
                <a16:creationId xmlns:a16="http://schemas.microsoft.com/office/drawing/2014/main" id="{CEF9940F-D9D9-B343-B51A-10E10791BBBA}"/>
              </a:ext>
            </a:extLst>
          </p:cNvPr>
          <p:cNvSpPr>
            <a:spLocks noGrp="1"/>
          </p:cNvSpPr>
          <p:nvPr>
            <p:ph type="body" idx="12" hasCustomPrompt="1"/>
          </p:nvPr>
        </p:nvSpPr>
        <p:spPr>
          <a:xfrm>
            <a:off x="4491989"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chart title</a:t>
            </a:r>
          </a:p>
        </p:txBody>
      </p:sp>
      <p:sp>
        <p:nvSpPr>
          <p:cNvPr id="10" name="Text Placeholder 2">
            <a:extLst>
              <a:ext uri="{FF2B5EF4-FFF2-40B4-BE49-F238E27FC236}">
                <a16:creationId xmlns:a16="http://schemas.microsoft.com/office/drawing/2014/main" id="{8F6B0467-EE62-FA42-87FD-561619A6F8F5}"/>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chart title</a:t>
            </a:r>
          </a:p>
        </p:txBody>
      </p:sp>
      <p:sp>
        <p:nvSpPr>
          <p:cNvPr id="11" name="Text Placeholder 11">
            <a:extLst>
              <a:ext uri="{FF2B5EF4-FFF2-40B4-BE49-F238E27FC236}">
                <a16:creationId xmlns:a16="http://schemas.microsoft.com/office/drawing/2014/main" id="{9FF451F5-7748-C949-A955-B66D566CC117}"/>
              </a:ext>
            </a:extLst>
          </p:cNvPr>
          <p:cNvSpPr>
            <a:spLocks noGrp="1"/>
          </p:cNvSpPr>
          <p:nvPr>
            <p:ph type="body" sz="quarter" idx="15" hasCustomPrompt="1"/>
          </p:nvPr>
        </p:nvSpPr>
        <p:spPr>
          <a:xfrm>
            <a:off x="4491989"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2" name="Text Placeholder 11">
            <a:extLst>
              <a:ext uri="{FF2B5EF4-FFF2-40B4-BE49-F238E27FC236}">
                <a16:creationId xmlns:a16="http://schemas.microsoft.com/office/drawing/2014/main" id="{E6F2712F-0BAD-3D43-AA96-DAC8654C441C}"/>
              </a:ext>
            </a:extLst>
          </p:cNvPr>
          <p:cNvSpPr>
            <a:spLocks noGrp="1"/>
          </p:cNvSpPr>
          <p:nvPr>
            <p:ph type="body" sz="quarter" idx="16" hasCustomPrompt="1"/>
          </p:nvPr>
        </p:nvSpPr>
        <p:spPr>
          <a:xfrm>
            <a:off x="8343900"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7" name="Title 6">
            <a:extLst>
              <a:ext uri="{FF2B5EF4-FFF2-40B4-BE49-F238E27FC236}">
                <a16:creationId xmlns:a16="http://schemas.microsoft.com/office/drawing/2014/main" id="{707704E5-505F-E644-8B15-34742134EA48}"/>
              </a:ext>
            </a:extLst>
          </p:cNvPr>
          <p:cNvSpPr>
            <a:spLocks noGrp="1"/>
          </p:cNvSpPr>
          <p:nvPr>
            <p:ph type="title"/>
          </p:nvPr>
        </p:nvSpPr>
        <p:spPr/>
        <p:txBody>
          <a:bodyPr/>
          <a:lstStyle/>
          <a:p>
            <a:r>
              <a:rPr lang="en-US"/>
              <a:t>Click to edit Master title style</a:t>
            </a:r>
          </a:p>
        </p:txBody>
      </p:sp>
      <p:sp>
        <p:nvSpPr>
          <p:cNvPr id="13" name="Text Placeholder 11">
            <a:extLst>
              <a:ext uri="{FF2B5EF4-FFF2-40B4-BE49-F238E27FC236}">
                <a16:creationId xmlns:a16="http://schemas.microsoft.com/office/drawing/2014/main" id="{739B3E2D-28D6-FC4F-A2A2-C7D08171629E}"/>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836F5F35-DBF5-C84A-BD5D-8F32E68A84A6}"/>
              </a:ext>
            </a:extLst>
          </p:cNvPr>
          <p:cNvSpPr>
            <a:spLocks noGrp="1"/>
          </p:cNvSpPr>
          <p:nvPr>
            <p:ph type="ftr" sz="quarter" idx="17"/>
          </p:nvPr>
        </p:nvSpPr>
        <p:spPr>
          <a:xfrm>
            <a:off x="3336324" y="6362188"/>
            <a:ext cx="7707596" cy="153888"/>
          </a:xfrm>
        </p:spPr>
        <p:txBody>
          <a:bodyPr/>
          <a:lstStyle>
            <a:lvl1pPr algn="r">
              <a:defRPr/>
            </a:lvl1pPr>
          </a:lstStyle>
          <a:p>
            <a:r>
              <a:rPr lang="en-US" dirty="0"/>
              <a:t>Brigham and Women’s Hospital – Center for Surgery and Public Health</a:t>
            </a:r>
          </a:p>
        </p:txBody>
      </p:sp>
      <p:sp>
        <p:nvSpPr>
          <p:cNvPr id="5" name="Content Placeholder 4">
            <a:extLst>
              <a:ext uri="{FF2B5EF4-FFF2-40B4-BE49-F238E27FC236}">
                <a16:creationId xmlns:a16="http://schemas.microsoft.com/office/drawing/2014/main" id="{CF50F76B-FA29-B84B-8387-E972C0238586}"/>
              </a:ext>
            </a:extLst>
          </p:cNvPr>
          <p:cNvSpPr>
            <a:spLocks noGrp="1"/>
          </p:cNvSpPr>
          <p:nvPr>
            <p:ph sz="quarter" idx="18"/>
          </p:nvPr>
        </p:nvSpPr>
        <p:spPr>
          <a:xfrm>
            <a:off x="647700" y="1729029"/>
            <a:ext cx="3195638" cy="4016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1762731"/>
      </p:ext>
    </p:extLst>
  </p:cSld>
  <p:clrMapOvr>
    <a:masterClrMapping/>
  </p:clrMapOvr>
  <p:extLst>
    <p:ext uri="{DCECCB84-F9BA-43D5-87BE-67443E8EF086}">
      <p15:sldGuideLst xmlns:p15="http://schemas.microsoft.com/office/powerpoint/2012/main">
        <p15:guide id="4" pos="2421">
          <p15:clr>
            <a:srgbClr val="FBAE40"/>
          </p15:clr>
        </p15:guide>
        <p15:guide id="5" pos="2826">
          <p15:clr>
            <a:srgbClr val="FBAE40"/>
          </p15:clr>
        </p15:guide>
        <p15:guide id="6" pos="4849">
          <p15:clr>
            <a:srgbClr val="FBAE40"/>
          </p15:clr>
        </p15:guide>
        <p15:guide id="8" pos="525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978A-4E91-7243-A687-476C0D745A32}"/>
              </a:ext>
            </a:extLst>
          </p:cNvPr>
          <p:cNvSpPr>
            <a:spLocks noGrp="1"/>
          </p:cNvSpPr>
          <p:nvPr>
            <p:ph type="title" hasCustomPrompt="1"/>
          </p:nvPr>
        </p:nvSpPr>
        <p:spPr/>
        <p:txBody>
          <a:bodyPr/>
          <a:lstStyle/>
          <a:p>
            <a:r>
              <a:rPr lang="en-US"/>
              <a:t>Click to edit table title</a:t>
            </a:r>
            <a:endParaRPr lang="en-US" dirty="0"/>
          </a:p>
        </p:txBody>
      </p:sp>
      <p:sp>
        <p:nvSpPr>
          <p:cNvPr id="4" name="Table Placeholder 3">
            <a:extLst>
              <a:ext uri="{FF2B5EF4-FFF2-40B4-BE49-F238E27FC236}">
                <a16:creationId xmlns:a16="http://schemas.microsoft.com/office/drawing/2014/main" id="{8DD65DAE-F216-2E49-ACAE-54335084F531}"/>
              </a:ext>
            </a:extLst>
          </p:cNvPr>
          <p:cNvSpPr>
            <a:spLocks noGrp="1"/>
          </p:cNvSpPr>
          <p:nvPr>
            <p:ph type="tbl" sz="quarter" idx="10"/>
          </p:nvPr>
        </p:nvSpPr>
        <p:spPr>
          <a:xfrm>
            <a:off x="640080" y="1719072"/>
            <a:ext cx="10902950" cy="4026091"/>
          </a:xfrm>
        </p:spPr>
        <p:txBody>
          <a:bodyPr/>
          <a:lstStyle/>
          <a:p>
            <a:r>
              <a:rPr lang="en-US"/>
              <a:t>Click icon to add table</a:t>
            </a:r>
            <a:endParaRPr lang="en-US" dirty="0"/>
          </a:p>
        </p:txBody>
      </p:sp>
      <p:sp>
        <p:nvSpPr>
          <p:cNvPr id="5" name="Text Placeholder 11">
            <a:extLst>
              <a:ext uri="{FF2B5EF4-FFF2-40B4-BE49-F238E27FC236}">
                <a16:creationId xmlns:a16="http://schemas.microsoft.com/office/drawing/2014/main" id="{47BB281B-EE6E-F544-82BA-54DA61494E1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3" name="Footer Placeholder 2">
            <a:extLst>
              <a:ext uri="{FF2B5EF4-FFF2-40B4-BE49-F238E27FC236}">
                <a16:creationId xmlns:a16="http://schemas.microsoft.com/office/drawing/2014/main" id="{0329D87B-3C1F-B940-B037-28498C722E9E}"/>
              </a:ext>
            </a:extLst>
          </p:cNvPr>
          <p:cNvSpPr>
            <a:spLocks noGrp="1"/>
          </p:cNvSpPr>
          <p:nvPr>
            <p:ph type="ftr" sz="quarter" idx="15"/>
          </p:nvPr>
        </p:nvSpPr>
        <p:spPr>
          <a:xfrm>
            <a:off x="3336324" y="6362188"/>
            <a:ext cx="7707596" cy="153888"/>
          </a:xfrm>
        </p:spPr>
        <p:txBody>
          <a:bodyPr/>
          <a:lstStyle>
            <a:lvl1pPr algn="r">
              <a:defRPr/>
            </a:lvl1pPr>
          </a:lstStyle>
          <a:p>
            <a:r>
              <a:rPr lang="en-US" dirty="0"/>
              <a:t>Brigham and Women’s Hospital – Center for Surgery and Public Health</a:t>
            </a:r>
          </a:p>
        </p:txBody>
      </p:sp>
    </p:spTree>
    <p:extLst>
      <p:ext uri="{BB962C8B-B14F-4D97-AF65-F5344CB8AC3E}">
        <p14:creationId xmlns:p14="http://schemas.microsoft.com/office/powerpoint/2010/main" val="52145428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20"/>
            </p:custDataLst>
            <p:extLst>
              <p:ext uri="{D42A27DB-BD31-4B8C-83A1-F6EECF244321}">
                <p14:modId xmlns:p14="http://schemas.microsoft.com/office/powerpoint/2010/main" val="228120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2" imgW="530" imgH="531" progId="TCLayout.ActiveDocument.1">
                  <p:embed/>
                </p:oleObj>
              </mc:Choice>
              <mc:Fallback>
                <p:oleObj name="think-cell Slide" r:id="rId22"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21"/>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dirty="0">
              <a:latin typeface="Georgia" panose="02040502050405020303" pitchFamily="18" charset="0"/>
              <a:ea typeface="+mj-ea"/>
              <a:cs typeface="+mj-cs"/>
              <a:sym typeface="Georgia" panose="02040502050405020303" pitchFamily="18" charset="0"/>
            </a:endParaRPr>
          </a:p>
        </p:txBody>
      </p:sp>
      <p:sp>
        <p:nvSpPr>
          <p:cNvPr id="4" name="Footer Placeholder 3">
            <a:extLst>
              <a:ext uri="{FF2B5EF4-FFF2-40B4-BE49-F238E27FC236}">
                <a16:creationId xmlns:a16="http://schemas.microsoft.com/office/drawing/2014/main" id="{FB8B7701-A632-3D47-AED3-D4B4366A6C1A}"/>
              </a:ext>
            </a:extLst>
          </p:cNvPr>
          <p:cNvSpPr>
            <a:spLocks noGrp="1"/>
          </p:cNvSpPr>
          <p:nvPr>
            <p:ph type="ftr" sz="quarter" idx="3"/>
          </p:nvPr>
        </p:nvSpPr>
        <p:spPr>
          <a:xfrm>
            <a:off x="3336324" y="6362188"/>
            <a:ext cx="7707596" cy="153888"/>
          </a:xfrm>
          <a:prstGeom prst="rect">
            <a:avLst/>
          </a:prstGeom>
          <a:noFill/>
        </p:spPr>
        <p:txBody>
          <a:bodyPr vert="horz" wrap="square" lIns="0" tIns="0" rIns="0" bIns="0" rtlCol="0" anchor="b" anchorCtr="0">
            <a:spAutoFit/>
          </a:bodyPr>
          <a:lstStyle>
            <a:lvl1pPr algn="r">
              <a:defRPr lang="en-US" sz="1000">
                <a:solidFill>
                  <a:schemeClr val="tx1"/>
                </a:solidFill>
              </a:defRPr>
            </a:lvl1pPr>
          </a:lstStyle>
          <a:p>
            <a:r>
              <a:rPr lang="en-US" dirty="0"/>
              <a:t>Brigham and Women’s Hospital – Center for Surgery and Public Health</a:t>
            </a:r>
          </a:p>
        </p:txBody>
      </p:sp>
      <p:sp>
        <p:nvSpPr>
          <p:cNvPr id="2" name="Title Placeholder 1">
            <a:extLst>
              <a:ext uri="{FF2B5EF4-FFF2-40B4-BE49-F238E27FC236}">
                <a16:creationId xmlns:a16="http://schemas.microsoft.com/office/drawing/2014/main" id="{37BB7F75-52C6-40D5-8388-347CF6B3BAF8}"/>
              </a:ext>
            </a:extLst>
          </p:cNvPr>
          <p:cNvSpPr>
            <a:spLocks noGrp="1"/>
          </p:cNvSpPr>
          <p:nvPr>
            <p:ph type="title"/>
          </p:nvPr>
        </p:nvSpPr>
        <p:spPr>
          <a:xfrm>
            <a:off x="641350" y="523875"/>
            <a:ext cx="10902950" cy="956516"/>
          </a:xfrm>
          <a:prstGeom prst="rect">
            <a:avLst/>
          </a:prstGeom>
        </p:spPr>
        <p:txBody>
          <a:bodyPr vert="horz" lIns="0" tIns="0" rIns="0" bIns="0" rtlCol="0" anchor="t">
            <a:noAutofit/>
          </a:bodyPr>
          <a:lstStyle/>
          <a:p>
            <a:r>
              <a:rPr lang="en-US" dirty="0"/>
              <a:t>Click to edit title</a:t>
            </a:r>
          </a:p>
        </p:txBody>
      </p:sp>
      <p:sp>
        <p:nvSpPr>
          <p:cNvPr id="3" name="Text Placeholder 2">
            <a:extLst>
              <a:ext uri="{FF2B5EF4-FFF2-40B4-BE49-F238E27FC236}">
                <a16:creationId xmlns:a16="http://schemas.microsoft.com/office/drawing/2014/main" id="{C5809464-EA83-4E37-8A02-61A16616FE31}"/>
              </a:ext>
            </a:extLst>
          </p:cNvPr>
          <p:cNvSpPr>
            <a:spLocks noGrp="1"/>
          </p:cNvSpPr>
          <p:nvPr>
            <p:ph type="body" idx="1"/>
          </p:nvPr>
        </p:nvSpPr>
        <p:spPr>
          <a:xfrm>
            <a:off x="641350" y="1719072"/>
            <a:ext cx="10902950" cy="4023360"/>
          </a:xfrm>
          <a:prstGeom prst="rect">
            <a:avLst/>
          </a:prstGeom>
        </p:spPr>
        <p:txBody>
          <a:bodyPr vert="horz"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A80DC250-A7AB-924E-9520-907FE62E8E91}"/>
              </a:ext>
            </a:extLst>
          </p:cNvPr>
          <p:cNvSpPr txBox="1"/>
          <p:nvPr/>
        </p:nvSpPr>
        <p:spPr>
          <a:xfrm>
            <a:off x="11200986" y="6362188"/>
            <a:ext cx="350934" cy="153888"/>
          </a:xfrm>
          <a:prstGeom prst="rect">
            <a:avLst/>
          </a:prstGeom>
          <a:noFill/>
        </p:spPr>
        <p:txBody>
          <a:bodyPr wrap="square" lIns="0" tIns="0" rIns="0" bIns="0" rtlCol="0">
            <a:spAutoFit/>
          </a:bodyPr>
          <a:lstStyle/>
          <a:p>
            <a:pPr algn="r"/>
            <a:fld id="{A9D3C46F-8465-6948-8418-CACF6F0DE93E}" type="slidenum">
              <a:rPr lang="en-US" sz="1000" smtClean="0">
                <a:solidFill>
                  <a:schemeClr val="tx1"/>
                </a:solidFill>
              </a:rPr>
              <a:pPr algn="r"/>
              <a:t>‹#›</a:t>
            </a:fld>
            <a:endParaRPr lang="en-US" sz="1000" dirty="0">
              <a:solidFill>
                <a:schemeClr val="tx1"/>
              </a:solidFill>
            </a:endParaRPr>
          </a:p>
        </p:txBody>
      </p:sp>
      <p:sp>
        <p:nvSpPr>
          <p:cNvPr id="9" name="Freeform 8">
            <a:extLst>
              <a:ext uri="{FF2B5EF4-FFF2-40B4-BE49-F238E27FC236}">
                <a16:creationId xmlns:a16="http://schemas.microsoft.com/office/drawing/2014/main" id="{B496F443-CBC9-D942-BCF6-03ABB20B2848}"/>
              </a:ext>
            </a:extLst>
          </p:cNvPr>
          <p:cNvSpPr/>
          <p:nvPr userDrawn="1"/>
        </p:nvSpPr>
        <p:spPr>
          <a:xfrm>
            <a:off x="640080" y="6246683"/>
            <a:ext cx="241400" cy="345756"/>
          </a:xfrm>
          <a:custGeom>
            <a:avLst/>
            <a:gdLst>
              <a:gd name="connsiteX0" fmla="*/ 241400 w 241400"/>
              <a:gd name="connsiteY0" fmla="*/ 281835 h 345756"/>
              <a:gd name="connsiteX1" fmla="*/ 241400 w 241400"/>
              <a:gd name="connsiteY1" fmla="*/ 311912 h 345756"/>
              <a:gd name="connsiteX2" fmla="*/ 151992 w 241400"/>
              <a:gd name="connsiteY2" fmla="*/ 333806 h 345756"/>
              <a:gd name="connsiteX3" fmla="*/ 89407 w 241400"/>
              <a:gd name="connsiteY3" fmla="*/ 333806 h 345756"/>
              <a:gd name="connsiteX4" fmla="*/ 0 w 241400"/>
              <a:gd name="connsiteY4" fmla="*/ 345756 h 345756"/>
              <a:gd name="connsiteX5" fmla="*/ 0 w 241400"/>
              <a:gd name="connsiteY5" fmla="*/ 315680 h 345756"/>
              <a:gd name="connsiteX6" fmla="*/ 89407 w 241400"/>
              <a:gd name="connsiteY6" fmla="*/ 303730 h 345756"/>
              <a:gd name="connsiteX7" fmla="*/ 151992 w 241400"/>
              <a:gd name="connsiteY7" fmla="*/ 303730 h 345756"/>
              <a:gd name="connsiteX8" fmla="*/ 241400 w 241400"/>
              <a:gd name="connsiteY8" fmla="*/ 281835 h 345756"/>
              <a:gd name="connsiteX9" fmla="*/ 241400 w 241400"/>
              <a:gd name="connsiteY9" fmla="*/ 231708 h 345756"/>
              <a:gd name="connsiteX10" fmla="*/ 241400 w 241400"/>
              <a:gd name="connsiteY10" fmla="*/ 261785 h 345756"/>
              <a:gd name="connsiteX11" fmla="*/ 151992 w 241400"/>
              <a:gd name="connsiteY11" fmla="*/ 283679 h 345756"/>
              <a:gd name="connsiteX12" fmla="*/ 89407 w 241400"/>
              <a:gd name="connsiteY12" fmla="*/ 283679 h 345756"/>
              <a:gd name="connsiteX13" fmla="*/ 0 w 241400"/>
              <a:gd name="connsiteY13" fmla="*/ 295631 h 345756"/>
              <a:gd name="connsiteX14" fmla="*/ 0 w 241400"/>
              <a:gd name="connsiteY14" fmla="*/ 265553 h 345756"/>
              <a:gd name="connsiteX15" fmla="*/ 89407 w 241400"/>
              <a:gd name="connsiteY15" fmla="*/ 253603 h 345756"/>
              <a:gd name="connsiteX16" fmla="*/ 151992 w 241400"/>
              <a:gd name="connsiteY16" fmla="*/ 253603 h 345756"/>
              <a:gd name="connsiteX17" fmla="*/ 241400 w 241400"/>
              <a:gd name="connsiteY17" fmla="*/ 231708 h 345756"/>
              <a:gd name="connsiteX18" fmla="*/ 208972 w 241400"/>
              <a:gd name="connsiteY18" fmla="*/ 129529 h 345756"/>
              <a:gd name="connsiteX19" fmla="*/ 241399 w 241400"/>
              <a:gd name="connsiteY19" fmla="*/ 129529 h 345756"/>
              <a:gd name="connsiteX20" fmla="*/ 241399 w 241400"/>
              <a:gd name="connsiteY20" fmla="*/ 211987 h 345756"/>
              <a:gd name="connsiteX21" fmla="*/ 208972 w 241400"/>
              <a:gd name="connsiteY21" fmla="*/ 228655 h 345756"/>
              <a:gd name="connsiteX22" fmla="*/ 139314 w 241400"/>
              <a:gd name="connsiteY22" fmla="*/ 129529 h 345756"/>
              <a:gd name="connsiteX23" fmla="*/ 171742 w 241400"/>
              <a:gd name="connsiteY23" fmla="*/ 129529 h 345756"/>
              <a:gd name="connsiteX24" fmla="*/ 171742 w 241400"/>
              <a:gd name="connsiteY24" fmla="*/ 234032 h 345756"/>
              <a:gd name="connsiteX25" fmla="*/ 139314 w 241400"/>
              <a:gd name="connsiteY25" fmla="*/ 234032 h 345756"/>
              <a:gd name="connsiteX26" fmla="*/ 139314 w 241400"/>
              <a:gd name="connsiteY26" fmla="*/ 184360 h 345756"/>
              <a:gd name="connsiteX27" fmla="*/ 69657 w 241400"/>
              <a:gd name="connsiteY27" fmla="*/ 129529 h 345756"/>
              <a:gd name="connsiteX28" fmla="*/ 102085 w 241400"/>
              <a:gd name="connsiteY28" fmla="*/ 129529 h 345756"/>
              <a:gd name="connsiteX29" fmla="*/ 102085 w 241400"/>
              <a:gd name="connsiteY29" fmla="*/ 234032 h 345756"/>
              <a:gd name="connsiteX30" fmla="*/ 69657 w 241400"/>
              <a:gd name="connsiteY30" fmla="*/ 234032 h 345756"/>
              <a:gd name="connsiteX31" fmla="*/ 69657 w 241400"/>
              <a:gd name="connsiteY31" fmla="*/ 184360 h 345756"/>
              <a:gd name="connsiteX32" fmla="*/ 0 w 241400"/>
              <a:gd name="connsiteY32" fmla="*/ 129529 h 345756"/>
              <a:gd name="connsiteX33" fmla="*/ 32428 w 241400"/>
              <a:gd name="connsiteY33" fmla="*/ 129529 h 345756"/>
              <a:gd name="connsiteX34" fmla="*/ 32428 w 241400"/>
              <a:gd name="connsiteY34" fmla="*/ 234032 h 345756"/>
              <a:gd name="connsiteX35" fmla="*/ 0 w 241400"/>
              <a:gd name="connsiteY35" fmla="*/ 234032 h 345756"/>
              <a:gd name="connsiteX36" fmla="*/ 0 w 241400"/>
              <a:gd name="connsiteY36" fmla="*/ 184360 h 345756"/>
              <a:gd name="connsiteX37" fmla="*/ 0 w 241400"/>
              <a:gd name="connsiteY37" fmla="*/ 80523 h 345756"/>
              <a:gd name="connsiteX38" fmla="*/ 241400 w 241400"/>
              <a:gd name="connsiteY38" fmla="*/ 80523 h 345756"/>
              <a:gd name="connsiteX39" fmla="*/ 241400 w 241400"/>
              <a:gd name="connsiteY39" fmla="*/ 109957 h 345756"/>
              <a:gd name="connsiteX40" fmla="*/ 120700 w 241400"/>
              <a:gd name="connsiteY40" fmla="*/ 109957 h 345756"/>
              <a:gd name="connsiteX41" fmla="*/ 0 w 241400"/>
              <a:gd name="connsiteY41" fmla="*/ 109957 h 345756"/>
              <a:gd name="connsiteX42" fmla="*/ 120700 w 241400"/>
              <a:gd name="connsiteY42" fmla="*/ 0 h 345756"/>
              <a:gd name="connsiteX43" fmla="*/ 241400 w 241400"/>
              <a:gd name="connsiteY43" fmla="*/ 40101 h 345756"/>
              <a:gd name="connsiteX44" fmla="*/ 241400 w 241400"/>
              <a:gd name="connsiteY44" fmla="*/ 70498 h 345756"/>
              <a:gd name="connsiteX45" fmla="*/ 120700 w 241400"/>
              <a:gd name="connsiteY45" fmla="*/ 30397 h 345756"/>
              <a:gd name="connsiteX46" fmla="*/ 0 w 241400"/>
              <a:gd name="connsiteY46" fmla="*/ 70498 h 345756"/>
              <a:gd name="connsiteX47" fmla="*/ 0 w 241400"/>
              <a:gd name="connsiteY47" fmla="*/ 40101 h 3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400" h="345756">
                <a:moveTo>
                  <a:pt x="241400" y="281835"/>
                </a:moveTo>
                <a:lnTo>
                  <a:pt x="241400" y="311912"/>
                </a:lnTo>
                <a:cubicBezTo>
                  <a:pt x="240758" y="313681"/>
                  <a:pt x="229057" y="333806"/>
                  <a:pt x="151992" y="333806"/>
                </a:cubicBezTo>
                <a:lnTo>
                  <a:pt x="89407" y="333806"/>
                </a:lnTo>
                <a:cubicBezTo>
                  <a:pt x="10361" y="334411"/>
                  <a:pt x="1505" y="344664"/>
                  <a:pt x="0" y="345756"/>
                </a:cubicBezTo>
                <a:lnTo>
                  <a:pt x="0" y="315680"/>
                </a:lnTo>
                <a:cubicBezTo>
                  <a:pt x="1505" y="314588"/>
                  <a:pt x="10361" y="304335"/>
                  <a:pt x="89407" y="303730"/>
                </a:cubicBezTo>
                <a:lnTo>
                  <a:pt x="151992" y="303730"/>
                </a:lnTo>
                <a:cubicBezTo>
                  <a:pt x="229057" y="303730"/>
                  <a:pt x="240758" y="283604"/>
                  <a:pt x="241400" y="281835"/>
                </a:cubicBezTo>
                <a:close/>
                <a:moveTo>
                  <a:pt x="241400" y="231708"/>
                </a:moveTo>
                <a:lnTo>
                  <a:pt x="241400" y="261785"/>
                </a:lnTo>
                <a:cubicBezTo>
                  <a:pt x="240758" y="263554"/>
                  <a:pt x="229057" y="283679"/>
                  <a:pt x="151992" y="283679"/>
                </a:cubicBezTo>
                <a:lnTo>
                  <a:pt x="89407" y="283679"/>
                </a:lnTo>
                <a:cubicBezTo>
                  <a:pt x="10361" y="284284"/>
                  <a:pt x="1505" y="294539"/>
                  <a:pt x="0" y="295631"/>
                </a:cubicBezTo>
                <a:lnTo>
                  <a:pt x="0" y="265553"/>
                </a:lnTo>
                <a:cubicBezTo>
                  <a:pt x="1505" y="264461"/>
                  <a:pt x="10361" y="254208"/>
                  <a:pt x="89407" y="253603"/>
                </a:cubicBezTo>
                <a:lnTo>
                  <a:pt x="151992" y="253603"/>
                </a:lnTo>
                <a:cubicBezTo>
                  <a:pt x="229057" y="253603"/>
                  <a:pt x="240758" y="233478"/>
                  <a:pt x="241400" y="231708"/>
                </a:cubicBezTo>
                <a:close/>
                <a:moveTo>
                  <a:pt x="208972" y="129529"/>
                </a:moveTo>
                <a:lnTo>
                  <a:pt x="241399" y="129529"/>
                </a:lnTo>
                <a:lnTo>
                  <a:pt x="241399" y="211987"/>
                </a:lnTo>
                <a:cubicBezTo>
                  <a:pt x="240971" y="213169"/>
                  <a:pt x="235558" y="222563"/>
                  <a:pt x="208972" y="228655"/>
                </a:cubicBezTo>
                <a:close/>
                <a:moveTo>
                  <a:pt x="139314" y="129529"/>
                </a:moveTo>
                <a:lnTo>
                  <a:pt x="171742" y="129529"/>
                </a:lnTo>
                <a:lnTo>
                  <a:pt x="171742" y="234032"/>
                </a:lnTo>
                <a:lnTo>
                  <a:pt x="139314" y="234032"/>
                </a:lnTo>
                <a:lnTo>
                  <a:pt x="139314" y="184360"/>
                </a:lnTo>
                <a:close/>
                <a:moveTo>
                  <a:pt x="69657" y="129529"/>
                </a:moveTo>
                <a:lnTo>
                  <a:pt x="102085" y="129529"/>
                </a:lnTo>
                <a:lnTo>
                  <a:pt x="102085" y="234032"/>
                </a:lnTo>
                <a:lnTo>
                  <a:pt x="69657" y="234032"/>
                </a:lnTo>
                <a:lnTo>
                  <a:pt x="69657" y="184360"/>
                </a:lnTo>
                <a:close/>
                <a:moveTo>
                  <a:pt x="0" y="129529"/>
                </a:moveTo>
                <a:lnTo>
                  <a:pt x="32428" y="129529"/>
                </a:lnTo>
                <a:lnTo>
                  <a:pt x="32428" y="234032"/>
                </a:lnTo>
                <a:lnTo>
                  <a:pt x="0" y="234032"/>
                </a:lnTo>
                <a:lnTo>
                  <a:pt x="0" y="184360"/>
                </a:lnTo>
                <a:close/>
                <a:moveTo>
                  <a:pt x="0" y="80523"/>
                </a:moveTo>
                <a:lnTo>
                  <a:pt x="241400" y="80523"/>
                </a:lnTo>
                <a:lnTo>
                  <a:pt x="241400" y="109957"/>
                </a:lnTo>
                <a:lnTo>
                  <a:pt x="120700" y="109957"/>
                </a:lnTo>
                <a:lnTo>
                  <a:pt x="0" y="109957"/>
                </a:lnTo>
                <a:close/>
                <a:moveTo>
                  <a:pt x="120700" y="0"/>
                </a:moveTo>
                <a:lnTo>
                  <a:pt x="241400" y="40101"/>
                </a:lnTo>
                <a:lnTo>
                  <a:pt x="241400" y="70498"/>
                </a:lnTo>
                <a:lnTo>
                  <a:pt x="120700" y="30397"/>
                </a:lnTo>
                <a:lnTo>
                  <a:pt x="0" y="70498"/>
                </a:lnTo>
                <a:lnTo>
                  <a:pt x="0" y="40101"/>
                </a:lnTo>
                <a:close/>
              </a:path>
            </a:pathLst>
          </a:custGeom>
          <a:solidFill>
            <a:srgbClr val="009CA6"/>
          </a:solidFill>
          <a:ln w="171" cap="flat">
            <a:noFill/>
            <a:prstDash val="solid"/>
            <a:miter/>
          </a:ln>
        </p:spPr>
        <p:txBody>
          <a:bodyPr rtlCol="0" anchor="ctr"/>
          <a:lstStyle/>
          <a:p>
            <a:endParaRPr lang="en-US"/>
          </a:p>
        </p:txBody>
      </p:sp>
    </p:spTree>
    <p:extLst>
      <p:ext uri="{BB962C8B-B14F-4D97-AF65-F5344CB8AC3E}">
        <p14:creationId xmlns:p14="http://schemas.microsoft.com/office/powerpoint/2010/main" val="676976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7">
          <p15:clr>
            <a:srgbClr val="F26B43"/>
          </p15:clr>
        </p15:guide>
        <p15:guide id="2" pos="401">
          <p15:clr>
            <a:srgbClr val="F26B43"/>
          </p15:clr>
        </p15:guide>
        <p15:guide id="3" pos="7274">
          <p15:clr>
            <a:srgbClr val="F26B43"/>
          </p15:clr>
        </p15:guide>
        <p15:guide id="4" orient="horz" pos="938">
          <p15:clr>
            <a:srgbClr val="F26B43"/>
          </p15:clr>
        </p15:guide>
        <p15:guide id="5" orient="horz" pos="1082">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13" Type="http://schemas.microsoft.com/office/2007/relationships/hdphoto" Target="../media/hdphoto3.wdp"/><Relationship Id="rId18" Type="http://schemas.openxmlformats.org/officeDocument/2006/relationships/image" Target="../media/image39.jpeg"/><Relationship Id="rId3" Type="http://schemas.openxmlformats.org/officeDocument/2006/relationships/image" Target="../media/image28.png"/><Relationship Id="rId7" Type="http://schemas.openxmlformats.org/officeDocument/2006/relationships/image" Target="../media/image31.jpg"/><Relationship Id="rId12" Type="http://schemas.openxmlformats.org/officeDocument/2006/relationships/image" Target="../media/image35.png"/><Relationship Id="rId17" Type="http://schemas.openxmlformats.org/officeDocument/2006/relationships/image" Target="../media/image38.jpeg"/><Relationship Id="rId2" Type="http://schemas.openxmlformats.org/officeDocument/2006/relationships/notesSlide" Target="../notesSlides/notesSlide7.xml"/><Relationship Id="rId16" Type="http://schemas.microsoft.com/office/2007/relationships/hdphoto" Target="../media/hdphoto4.wdp"/><Relationship Id="rId20" Type="http://schemas.openxmlformats.org/officeDocument/2006/relationships/image" Target="../media/image41.jpeg"/><Relationship Id="rId1" Type="http://schemas.openxmlformats.org/officeDocument/2006/relationships/slideLayout" Target="../slideLayouts/slideLayout16.xml"/><Relationship Id="rId6" Type="http://schemas.openxmlformats.org/officeDocument/2006/relationships/image" Target="../media/image30.jpeg"/><Relationship Id="rId11" Type="http://schemas.microsoft.com/office/2007/relationships/hdphoto" Target="../media/hdphoto2.wdp"/><Relationship Id="rId5" Type="http://schemas.openxmlformats.org/officeDocument/2006/relationships/image" Target="../media/image29.jpeg"/><Relationship Id="rId15" Type="http://schemas.openxmlformats.org/officeDocument/2006/relationships/image" Target="../media/image37.png"/><Relationship Id="rId10" Type="http://schemas.openxmlformats.org/officeDocument/2006/relationships/image" Target="../media/image34.png"/><Relationship Id="rId19" Type="http://schemas.openxmlformats.org/officeDocument/2006/relationships/image" Target="../media/image40.png"/><Relationship Id="rId4" Type="http://schemas.microsoft.com/office/2007/relationships/hdphoto" Target="../media/hdphoto1.wdp"/><Relationship Id="rId9" Type="http://schemas.openxmlformats.org/officeDocument/2006/relationships/image" Target="../media/image33.jpeg"/><Relationship Id="rId1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csph.brighamandwomens.org/fellowship/"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 Id="rId9" Type="http://schemas.openxmlformats.org/officeDocument/2006/relationships/hyperlink" Target="https://csph.brighamandwomens.org/merita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diagramLayout" Target="../diagrams/layout1.xml"/><Relationship Id="rId12"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diagramData" Target="../diagrams/data1.xml"/><Relationship Id="rId11" Type="http://schemas.openxmlformats.org/officeDocument/2006/relationships/image" Target="../media/image60.png"/><Relationship Id="rId5" Type="http://schemas.openxmlformats.org/officeDocument/2006/relationships/image" Target="../media/image59.png"/><Relationship Id="rId10" Type="http://schemas.microsoft.com/office/2007/relationships/diagramDrawing" Target="../diagrams/drawing1.xml"/><Relationship Id="rId4" Type="http://schemas.openxmlformats.org/officeDocument/2006/relationships/image" Target="../media/image58.png"/><Relationship Id="rId9" Type="http://schemas.openxmlformats.org/officeDocument/2006/relationships/diagramColors" Target="../diagrams/colors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3.png"/><Relationship Id="rId1" Type="http://schemas.openxmlformats.org/officeDocument/2006/relationships/slideLayout" Target="../slideLayouts/slideLayout16.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jp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0.jpeg"/><Relationship Id="rId2" Type="http://schemas.openxmlformats.org/officeDocument/2006/relationships/image" Target="../media/image38.jpeg"/><Relationship Id="rId1" Type="http://schemas.openxmlformats.org/officeDocument/2006/relationships/slideLayout" Target="../slideLayouts/slideLayout16.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microsoft.com/office/2007/relationships/hdphoto" Target="../media/hdphoto5.wdp"/><Relationship Id="rId5" Type="http://schemas.openxmlformats.org/officeDocument/2006/relationships/image" Target="../media/image63.png"/><Relationship Id="rId4" Type="http://schemas.openxmlformats.org/officeDocument/2006/relationships/image" Target="../media/image6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csph.brighamandwomens.org/hsr/"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0.png"/><Relationship Id="rId3" Type="http://schemas.openxmlformats.org/officeDocument/2006/relationships/image" Target="../media/image63.png"/><Relationship Id="rId7" Type="http://schemas.openxmlformats.org/officeDocument/2006/relationships/image" Target="../media/image37.png"/><Relationship Id="rId12"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microsoft.com/office/2007/relationships/hdphoto" Target="../media/hdphoto8.wdp"/><Relationship Id="rId11" Type="http://schemas.openxmlformats.org/officeDocument/2006/relationships/image" Target="../media/image66.jpeg"/><Relationship Id="rId5" Type="http://schemas.openxmlformats.org/officeDocument/2006/relationships/image" Target="../media/image71.png"/><Relationship Id="rId15" Type="http://schemas.openxmlformats.org/officeDocument/2006/relationships/image" Target="../media/image74.jpg"/><Relationship Id="rId10" Type="http://schemas.openxmlformats.org/officeDocument/2006/relationships/image" Target="../media/image64.jpg"/><Relationship Id="rId4" Type="http://schemas.microsoft.com/office/2007/relationships/hdphoto" Target="../media/hdphoto5.wdp"/><Relationship Id="rId9" Type="http://schemas.openxmlformats.org/officeDocument/2006/relationships/image" Target="../media/image72.jpeg"/><Relationship Id="rId14" Type="http://schemas.openxmlformats.org/officeDocument/2006/relationships/image" Target="../media/image3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hyperlink" Target="https://redcap.partners.org/redcap/surveys/?s=KE8LY48JLJJT8CYC"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5.emf"/><Relationship Id="rId5" Type="http://schemas.openxmlformats.org/officeDocument/2006/relationships/oleObject" Target="../embeddings/oleObject3.bin"/><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jpastore@bwh.harvard.edu" TargetMode="External"/><Relationship Id="rId2" Type="http://schemas.openxmlformats.org/officeDocument/2006/relationships/hyperlink" Target="mailto:akou@bwh.Harvard.edu"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mailto:mpoleo@bwh.harvard.edu" TargetMode="Externa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tags" Target="../tags/tag8.xml"/><Relationship Id="rId16" Type="http://schemas.openxmlformats.org/officeDocument/2006/relationships/image" Target="../media/image16.svg"/><Relationship Id="rId1" Type="http://schemas.openxmlformats.org/officeDocument/2006/relationships/tags" Target="../tags/tag7.xm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oleObject" Target="../embeddings/oleObject4.bin"/><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notesSlide" Target="../notesSlides/notesSlide4.xml"/><Relationship Id="rId9" Type="http://schemas.openxmlformats.org/officeDocument/2006/relationships/image" Target="../media/image9.png"/><Relationship Id="rId14" Type="http://schemas.openxmlformats.org/officeDocument/2006/relationships/image" Target="../media/image14.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cdi.brighamandwomens.org/bwh-stars-program/" TargetMode="External"/><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hyperlink" Target="https://www.brighamandwomens.org/about-bwh/community-health-equity/student-success-jobs-program/student-success-jobs-program" TargetMode="External"/><Relationship Id="rId4" Type="http://schemas.openxmlformats.org/officeDocument/2006/relationships/hyperlink" Target="https://www.discoverbrigham.org/cure-mentoring-progra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63CF-3DE9-BA47-AD6C-3CA9A50B60E1}"/>
              </a:ext>
            </a:extLst>
          </p:cNvPr>
          <p:cNvSpPr>
            <a:spLocks noGrp="1"/>
          </p:cNvSpPr>
          <p:nvPr>
            <p:ph type="ctrTitle"/>
          </p:nvPr>
        </p:nvSpPr>
        <p:spPr/>
        <p:txBody>
          <a:bodyPr/>
          <a:lstStyle/>
          <a:p>
            <a:r>
              <a:rPr lang="en-US" dirty="0"/>
              <a:t>CSPH Faculty Orientation</a:t>
            </a:r>
          </a:p>
        </p:txBody>
      </p:sp>
      <p:sp>
        <p:nvSpPr>
          <p:cNvPr id="4" name="Text Placeholder 3">
            <a:extLst>
              <a:ext uri="{FF2B5EF4-FFF2-40B4-BE49-F238E27FC236}">
                <a16:creationId xmlns:a16="http://schemas.microsoft.com/office/drawing/2014/main" id="{4E4301BD-529D-C343-84D0-3959DCD26A2C}"/>
              </a:ext>
            </a:extLst>
          </p:cNvPr>
          <p:cNvSpPr>
            <a:spLocks noGrp="1"/>
          </p:cNvSpPr>
          <p:nvPr>
            <p:ph type="body" sz="half" idx="2"/>
          </p:nvPr>
        </p:nvSpPr>
        <p:spPr/>
        <p:txBody>
          <a:bodyPr/>
          <a:lstStyle/>
          <a:p>
            <a:r>
              <a:rPr lang="en-US" dirty="0"/>
              <a:t>Updated May 1, 2024</a:t>
            </a:r>
          </a:p>
        </p:txBody>
      </p:sp>
      <p:sp>
        <p:nvSpPr>
          <p:cNvPr id="8" name="Footer Placeholder 7">
            <a:extLst>
              <a:ext uri="{FF2B5EF4-FFF2-40B4-BE49-F238E27FC236}">
                <a16:creationId xmlns:a16="http://schemas.microsoft.com/office/drawing/2014/main" id="{293F4FD5-6872-FC47-BC1C-159D286BFA45}"/>
              </a:ext>
            </a:extLst>
          </p:cNvPr>
          <p:cNvSpPr>
            <a:spLocks noGrp="1"/>
          </p:cNvSpPr>
          <p:nvPr>
            <p:ph type="ftr" sz="quarter" idx="10"/>
          </p:nvPr>
        </p:nvSpPr>
        <p:spPr/>
        <p:txBody>
          <a:bodyPr/>
          <a:lstStyle/>
          <a:p>
            <a:pPr algn="r"/>
            <a:r>
              <a:rPr lang="en-US" dirty="0"/>
              <a:t>Brigham and Women’s Hospital – Center for Surgery and Public Health</a:t>
            </a:r>
          </a:p>
        </p:txBody>
      </p:sp>
    </p:spTree>
    <p:extLst>
      <p:ext uri="{BB962C8B-B14F-4D97-AF65-F5344CB8AC3E}">
        <p14:creationId xmlns:p14="http://schemas.microsoft.com/office/powerpoint/2010/main" val="533076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BED65961-97C1-46BB-AD06-24B952C80227}"/>
              </a:ext>
            </a:extLst>
          </p:cNvPr>
          <p:cNvGrpSpPr/>
          <p:nvPr/>
        </p:nvGrpSpPr>
        <p:grpSpPr>
          <a:xfrm>
            <a:off x="4830417" y="1493839"/>
            <a:ext cx="6955598" cy="4630674"/>
            <a:chOff x="1982717" y="2161194"/>
            <a:chExt cx="9721191" cy="6908189"/>
          </a:xfrm>
        </p:grpSpPr>
        <p:sp>
          <p:nvSpPr>
            <p:cNvPr id="21" name="Oval 20">
              <a:extLst>
                <a:ext uri="{FF2B5EF4-FFF2-40B4-BE49-F238E27FC236}">
                  <a16:creationId xmlns:a16="http://schemas.microsoft.com/office/drawing/2014/main" id="{73298233-B035-43A6-8562-434C25706FB8}"/>
                </a:ext>
              </a:extLst>
            </p:cNvPr>
            <p:cNvSpPr/>
            <p:nvPr/>
          </p:nvSpPr>
          <p:spPr>
            <a:xfrm>
              <a:off x="6452775" y="2161194"/>
              <a:ext cx="3134271" cy="1575689"/>
            </a:xfrm>
            <a:prstGeom prst="ellipse">
              <a:avLst/>
            </a:prstGeom>
            <a:solidFill>
              <a:schemeClr val="bg1">
                <a:lumMod val="85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dirty="0"/>
            </a:p>
          </p:txBody>
        </p:sp>
        <p:pic>
          <p:nvPicPr>
            <p:cNvPr id="2" name="Picture 2"/>
            <p:cNvPicPr>
              <a:picLocks noChangeAspect="1"/>
            </p:cNvPicPr>
            <p:nvPr/>
          </p:nvPicPr>
          <p:blipFill>
            <a:blip r:embed="rId3"/>
            <a:srcRect/>
            <a:stretch>
              <a:fillRect/>
            </a:stretch>
          </p:blipFill>
          <p:spPr>
            <a:xfrm rot="18900000">
              <a:off x="4363080" y="3903807"/>
              <a:ext cx="2920381" cy="2920381"/>
            </a:xfrm>
            <a:prstGeom prst="rect">
              <a:avLst/>
            </a:prstGeom>
          </p:spPr>
        </p:pic>
        <p:pic>
          <p:nvPicPr>
            <p:cNvPr id="3" name="Picture 3"/>
            <p:cNvPicPr>
              <a:picLocks noChangeAspect="1"/>
            </p:cNvPicPr>
            <p:nvPr/>
          </p:nvPicPr>
          <p:blipFill>
            <a:blip r:embed="rId4"/>
            <a:srcRect/>
            <a:stretch>
              <a:fillRect/>
            </a:stretch>
          </p:blipFill>
          <p:spPr>
            <a:xfrm rot="8100000">
              <a:off x="1982717" y="2968149"/>
              <a:ext cx="4791697" cy="4791697"/>
            </a:xfrm>
            <a:prstGeom prst="rect">
              <a:avLst/>
            </a:prstGeom>
          </p:spPr>
        </p:pic>
        <p:pic>
          <p:nvPicPr>
            <p:cNvPr id="4" name="Picture 4"/>
            <p:cNvPicPr>
              <a:picLocks noChangeAspect="1"/>
            </p:cNvPicPr>
            <p:nvPr/>
          </p:nvPicPr>
          <p:blipFill>
            <a:blip r:embed="rId5"/>
            <a:srcRect/>
            <a:stretch>
              <a:fillRect/>
            </a:stretch>
          </p:blipFill>
          <p:spPr>
            <a:xfrm rot="13500000">
              <a:off x="6580460" y="6146793"/>
              <a:ext cx="2922590" cy="2922590"/>
            </a:xfrm>
            <a:prstGeom prst="rect">
              <a:avLst/>
            </a:prstGeom>
          </p:spPr>
        </p:pic>
        <p:pic>
          <p:nvPicPr>
            <p:cNvPr id="5" name="Picture 5"/>
            <p:cNvPicPr>
              <a:picLocks noChangeAspect="1"/>
            </p:cNvPicPr>
            <p:nvPr/>
          </p:nvPicPr>
          <p:blipFill>
            <a:blip r:embed="rId6"/>
            <a:srcRect/>
            <a:stretch>
              <a:fillRect/>
            </a:stretch>
          </p:blipFill>
          <p:spPr>
            <a:xfrm rot="8100000">
              <a:off x="8783527" y="3903807"/>
              <a:ext cx="2920381" cy="2920381"/>
            </a:xfrm>
            <a:prstGeom prst="rect">
              <a:avLst/>
            </a:prstGeom>
          </p:spPr>
        </p:pic>
        <p:grpSp>
          <p:nvGrpSpPr>
            <p:cNvPr id="7" name="Group 7"/>
            <p:cNvGrpSpPr>
              <a:grpSpLocks noChangeAspect="1"/>
            </p:cNvGrpSpPr>
            <p:nvPr/>
          </p:nvGrpSpPr>
          <p:grpSpPr>
            <a:xfrm>
              <a:off x="6493335" y="3817143"/>
              <a:ext cx="3093709" cy="3093709"/>
              <a:chOff x="-176719" y="-2929"/>
              <a:chExt cx="495300" cy="495300"/>
            </a:xfrm>
          </p:grpSpPr>
          <p:sp>
            <p:nvSpPr>
              <p:cNvPr id="8" name="Freeform 8"/>
              <p:cNvSpPr/>
              <p:nvPr/>
            </p:nvSpPr>
            <p:spPr>
              <a:xfrm>
                <a:off x="-176719" y="-2929"/>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FFFFF"/>
              </a:solidFill>
            </p:spPr>
            <p:txBody>
              <a:bodyPr/>
              <a:lstStyle/>
              <a:p>
                <a:endParaRPr lang="en-US"/>
              </a:p>
            </p:txBody>
          </p:sp>
          <p:sp>
            <p:nvSpPr>
              <p:cNvPr id="9" name="Freeform 9"/>
              <p:cNvSpPr/>
              <p:nvPr/>
            </p:nvSpPr>
            <p:spPr>
              <a:xfrm>
                <a:off x="-138618" y="35171"/>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000563"/>
              </a:solidFill>
            </p:spPr>
            <p:txBody>
              <a:bodyPr/>
              <a:lstStyle/>
              <a:p>
                <a:endParaRPr lang="en-US"/>
              </a:p>
            </p:txBody>
          </p:sp>
        </p:grpSp>
        <p:sp>
          <p:nvSpPr>
            <p:cNvPr id="12" name="TextBox 12"/>
            <p:cNvSpPr txBox="1"/>
            <p:nvPr/>
          </p:nvSpPr>
          <p:spPr>
            <a:xfrm>
              <a:off x="7096508" y="4739221"/>
              <a:ext cx="1863620" cy="1459040"/>
            </a:xfrm>
            <a:prstGeom prst="rect">
              <a:avLst/>
            </a:prstGeom>
          </p:spPr>
          <p:txBody>
            <a:bodyPr wrap="square" lIns="0" tIns="0" rIns="0" bIns="0" rtlCol="0" anchor="t">
              <a:spAutoFit/>
            </a:bodyPr>
            <a:lstStyle/>
            <a:p>
              <a:pPr algn="ctr">
                <a:lnSpc>
                  <a:spcPts val="2239"/>
                </a:lnSpc>
                <a:spcBef>
                  <a:spcPct val="0"/>
                </a:spcBef>
              </a:pPr>
              <a:r>
                <a:rPr lang="en-US" sz="2133" b="1" dirty="0">
                  <a:solidFill>
                    <a:schemeClr val="bg1"/>
                  </a:solidFill>
                </a:rPr>
                <a:t>Internal</a:t>
              </a:r>
            </a:p>
            <a:p>
              <a:pPr algn="ctr">
                <a:lnSpc>
                  <a:spcPts val="2239"/>
                </a:lnSpc>
                <a:spcBef>
                  <a:spcPct val="0"/>
                </a:spcBef>
              </a:pPr>
              <a:r>
                <a:rPr lang="en-US" sz="2133" b="1" dirty="0">
                  <a:solidFill>
                    <a:schemeClr val="bg1"/>
                  </a:solidFill>
                </a:rPr>
                <a:t>Advisory</a:t>
              </a:r>
            </a:p>
            <a:p>
              <a:pPr algn="ctr">
                <a:lnSpc>
                  <a:spcPts val="2239"/>
                </a:lnSpc>
                <a:spcBef>
                  <a:spcPct val="0"/>
                </a:spcBef>
              </a:pPr>
              <a:r>
                <a:rPr lang="en-US" sz="2133" b="1" dirty="0">
                  <a:solidFill>
                    <a:schemeClr val="bg1"/>
                  </a:solidFill>
                </a:rPr>
                <a:t>Board</a:t>
              </a:r>
              <a:endParaRPr lang="en-US" sz="1600" b="1" dirty="0">
                <a:solidFill>
                  <a:schemeClr val="bg1"/>
                </a:solidFill>
              </a:endParaRPr>
            </a:p>
          </p:txBody>
        </p:sp>
        <p:sp>
          <p:nvSpPr>
            <p:cNvPr id="13" name="TextBox 13"/>
            <p:cNvSpPr txBox="1"/>
            <p:nvPr/>
          </p:nvSpPr>
          <p:spPr>
            <a:xfrm>
              <a:off x="9598650" y="4530637"/>
              <a:ext cx="1418634" cy="1911447"/>
            </a:xfrm>
            <a:prstGeom prst="rect">
              <a:avLst/>
            </a:prstGeom>
          </p:spPr>
          <p:txBody>
            <a:bodyPr wrap="square" lIns="0" tIns="0" rIns="0" bIns="0" rtlCol="0" anchor="t">
              <a:spAutoFit/>
            </a:bodyPr>
            <a:lstStyle/>
            <a:p>
              <a:pPr algn="ctr">
                <a:lnSpc>
                  <a:spcPts val="2239"/>
                </a:lnSpc>
                <a:spcBef>
                  <a:spcPct val="0"/>
                </a:spcBef>
              </a:pPr>
              <a:r>
                <a:rPr lang="en-US" sz="1400" dirty="0">
                  <a:solidFill>
                    <a:srgbClr val="000000"/>
                  </a:solidFill>
                </a:rPr>
                <a:t>Research, Data &amp; Admin Staff</a:t>
              </a:r>
            </a:p>
          </p:txBody>
        </p:sp>
        <p:sp>
          <p:nvSpPr>
            <p:cNvPr id="14" name="TextBox 14"/>
            <p:cNvSpPr txBox="1"/>
            <p:nvPr/>
          </p:nvSpPr>
          <p:spPr>
            <a:xfrm>
              <a:off x="6452775" y="7270187"/>
              <a:ext cx="3174834" cy="455275"/>
            </a:xfrm>
            <a:prstGeom prst="rect">
              <a:avLst/>
            </a:prstGeom>
          </p:spPr>
          <p:txBody>
            <a:bodyPr lIns="0" tIns="0" rIns="0" bIns="0" rtlCol="0" anchor="t">
              <a:spAutoFit/>
            </a:bodyPr>
            <a:lstStyle/>
            <a:p>
              <a:pPr algn="ctr">
                <a:lnSpc>
                  <a:spcPts val="2239"/>
                </a:lnSpc>
                <a:spcBef>
                  <a:spcPct val="0"/>
                </a:spcBef>
              </a:pPr>
              <a:r>
                <a:rPr lang="en-US" sz="1600" dirty="0">
                  <a:solidFill>
                    <a:srgbClr val="000000"/>
                  </a:solidFill>
                </a:rPr>
                <a:t>Research Fellows</a:t>
              </a:r>
            </a:p>
          </p:txBody>
        </p:sp>
        <p:sp>
          <p:nvSpPr>
            <p:cNvPr id="15" name="TextBox 15"/>
            <p:cNvSpPr txBox="1"/>
            <p:nvPr/>
          </p:nvSpPr>
          <p:spPr>
            <a:xfrm>
              <a:off x="6967162" y="2483635"/>
              <a:ext cx="2149186" cy="942540"/>
            </a:xfrm>
            <a:prstGeom prst="rect">
              <a:avLst/>
            </a:prstGeom>
          </p:spPr>
          <p:txBody>
            <a:bodyPr lIns="0" tIns="0" rIns="0" bIns="0" rtlCol="0" anchor="t">
              <a:spAutoFit/>
            </a:bodyPr>
            <a:lstStyle/>
            <a:p>
              <a:pPr algn="ctr">
                <a:lnSpc>
                  <a:spcPts val="2239"/>
                </a:lnSpc>
                <a:spcBef>
                  <a:spcPct val="0"/>
                </a:spcBef>
              </a:pPr>
              <a:r>
                <a:rPr lang="en-US" sz="1600" b="1" dirty="0">
                  <a:solidFill>
                    <a:srgbClr val="000000"/>
                  </a:solidFill>
                </a:rPr>
                <a:t>Executive Committee</a:t>
              </a:r>
            </a:p>
          </p:txBody>
        </p:sp>
        <p:sp>
          <p:nvSpPr>
            <p:cNvPr id="16" name="TextBox 16"/>
            <p:cNvSpPr txBox="1"/>
            <p:nvPr/>
          </p:nvSpPr>
          <p:spPr>
            <a:xfrm>
              <a:off x="4989485" y="4937276"/>
              <a:ext cx="1667572" cy="940666"/>
            </a:xfrm>
            <a:prstGeom prst="rect">
              <a:avLst/>
            </a:prstGeom>
          </p:spPr>
          <p:txBody>
            <a:bodyPr wrap="square" lIns="0" tIns="0" rIns="0" bIns="0" rtlCol="0" anchor="t">
              <a:spAutoFit/>
            </a:bodyPr>
            <a:lstStyle/>
            <a:p>
              <a:pPr algn="ctr">
                <a:lnSpc>
                  <a:spcPts val="2239"/>
                </a:lnSpc>
                <a:spcBef>
                  <a:spcPct val="0"/>
                </a:spcBef>
              </a:pPr>
              <a:r>
                <a:rPr lang="en-US" sz="1600" dirty="0">
                  <a:solidFill>
                    <a:srgbClr val="000000"/>
                  </a:solidFill>
                </a:rPr>
                <a:t>Core </a:t>
              </a:r>
            </a:p>
            <a:p>
              <a:pPr algn="ctr">
                <a:lnSpc>
                  <a:spcPts val="2239"/>
                </a:lnSpc>
                <a:spcBef>
                  <a:spcPct val="0"/>
                </a:spcBef>
              </a:pPr>
              <a:r>
                <a:rPr lang="en-US" sz="1600" dirty="0">
                  <a:solidFill>
                    <a:srgbClr val="000000"/>
                  </a:solidFill>
                </a:rPr>
                <a:t>Faculty</a:t>
              </a:r>
            </a:p>
          </p:txBody>
        </p:sp>
        <p:sp>
          <p:nvSpPr>
            <p:cNvPr id="17" name="TextBox 17"/>
            <p:cNvSpPr txBox="1"/>
            <p:nvPr/>
          </p:nvSpPr>
          <p:spPr>
            <a:xfrm>
              <a:off x="2822528" y="4937276"/>
              <a:ext cx="1667572" cy="940666"/>
            </a:xfrm>
            <a:prstGeom prst="rect">
              <a:avLst/>
            </a:prstGeom>
          </p:spPr>
          <p:txBody>
            <a:bodyPr lIns="0" tIns="0" rIns="0" bIns="0" rtlCol="0" anchor="t">
              <a:spAutoFit/>
            </a:bodyPr>
            <a:lstStyle/>
            <a:p>
              <a:pPr algn="ctr">
                <a:lnSpc>
                  <a:spcPts val="2239"/>
                </a:lnSpc>
                <a:spcBef>
                  <a:spcPct val="0"/>
                </a:spcBef>
              </a:pPr>
              <a:r>
                <a:rPr lang="en-US" sz="1600" dirty="0">
                  <a:solidFill>
                    <a:srgbClr val="000000"/>
                  </a:solidFill>
                </a:rPr>
                <a:t>Affiliate Faculty</a:t>
              </a:r>
            </a:p>
          </p:txBody>
        </p:sp>
        <p:grpSp>
          <p:nvGrpSpPr>
            <p:cNvPr id="18" name="Group 18">
              <a:extLst>
                <a:ext uri="{FF2B5EF4-FFF2-40B4-BE49-F238E27FC236}">
                  <a16:creationId xmlns:a16="http://schemas.microsoft.com/office/drawing/2014/main" id="{5F749683-3AD5-4153-BC48-E4BAC6109FA1}"/>
                </a:ext>
              </a:extLst>
            </p:cNvPr>
            <p:cNvGrpSpPr/>
            <p:nvPr/>
          </p:nvGrpSpPr>
          <p:grpSpPr>
            <a:xfrm>
              <a:off x="4212021" y="4859031"/>
              <a:ext cx="1092487" cy="1059516"/>
              <a:chOff x="-4206600" y="-71893"/>
              <a:chExt cx="4163460" cy="4163460"/>
            </a:xfrm>
          </p:grpSpPr>
          <p:pic>
            <p:nvPicPr>
              <p:cNvPr id="19" name="Picture 19">
                <a:extLst>
                  <a:ext uri="{FF2B5EF4-FFF2-40B4-BE49-F238E27FC236}">
                    <a16:creationId xmlns:a16="http://schemas.microsoft.com/office/drawing/2014/main" id="{FBDADCFE-472B-4400-8252-355797BF500A}"/>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4206600" y="-71893"/>
                <a:ext cx="4163460" cy="4163460"/>
              </a:xfrm>
              <a:prstGeom prst="rect">
                <a:avLst/>
              </a:prstGeom>
            </p:spPr>
          </p:pic>
          <p:pic>
            <p:nvPicPr>
              <p:cNvPr id="20" name="Picture 20">
                <a:extLst>
                  <a:ext uri="{FF2B5EF4-FFF2-40B4-BE49-F238E27FC236}">
                    <a16:creationId xmlns:a16="http://schemas.microsoft.com/office/drawing/2014/main" id="{E76496F7-9A98-4E28-9197-51F6D1F89552}"/>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rot="5400000">
                <a:off x="-3630985" y="503721"/>
                <a:ext cx="3012233" cy="3012232"/>
              </a:xfrm>
              <a:prstGeom prst="rect">
                <a:avLst/>
              </a:prstGeom>
            </p:spPr>
          </p:pic>
        </p:grpSp>
      </p:grpSp>
      <p:sp>
        <p:nvSpPr>
          <p:cNvPr id="28" name="Title 1">
            <a:extLst>
              <a:ext uri="{FF2B5EF4-FFF2-40B4-BE49-F238E27FC236}">
                <a16:creationId xmlns:a16="http://schemas.microsoft.com/office/drawing/2014/main" id="{AD695E7C-F038-5387-B27D-0E308D7C5185}"/>
              </a:ext>
            </a:extLst>
          </p:cNvPr>
          <p:cNvSpPr txBox="1">
            <a:spLocks/>
          </p:cNvSpPr>
          <p:nvPr/>
        </p:nvSpPr>
        <p:spPr>
          <a:xfrm>
            <a:off x="641350" y="376024"/>
            <a:ext cx="10902950" cy="956516"/>
          </a:xfrm>
          <a:prstGeom prst="rect">
            <a:avLst/>
          </a:prstGeom>
        </p:spPr>
        <p:txBody>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dirty="0"/>
              <a:t>Internal Advisory Board</a:t>
            </a:r>
          </a:p>
        </p:txBody>
      </p:sp>
      <p:sp>
        <p:nvSpPr>
          <p:cNvPr id="6" name="Content Placeholder 3">
            <a:extLst>
              <a:ext uri="{FF2B5EF4-FFF2-40B4-BE49-F238E27FC236}">
                <a16:creationId xmlns:a16="http://schemas.microsoft.com/office/drawing/2014/main" id="{79629BB3-5C6C-3E8D-8E97-567E94051195}"/>
              </a:ext>
            </a:extLst>
          </p:cNvPr>
          <p:cNvSpPr txBox="1">
            <a:spLocks/>
          </p:cNvSpPr>
          <p:nvPr/>
        </p:nvSpPr>
        <p:spPr>
          <a:xfrm>
            <a:off x="647701" y="1634997"/>
            <a:ext cx="4505316" cy="4348359"/>
          </a:xfrm>
          <a:prstGeom prst="rect">
            <a:avLst/>
          </a:prstGeom>
        </p:spPr>
        <p:txBody>
          <a:bodyPr lIns="91440" tIns="45720" rIns="91440" bIns="45720" anchor="t">
            <a:normAutofit/>
          </a:bodyPr>
          <a:lst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ea typeface="Calibri"/>
                <a:cs typeface="Calibri"/>
              </a:rPr>
              <a:t>The Internal Advisory Board, led by Kessler Director Zara Cooper, consists of core faculty members, fellows, and research staff who guide the overall mission and direction of research conducted at CSPH. </a:t>
            </a:r>
          </a:p>
          <a:p>
            <a:endParaRPr lang="en-US" sz="2200" dirty="0">
              <a:ea typeface="Calibri"/>
              <a:cs typeface="Calibri"/>
            </a:endParaRPr>
          </a:p>
          <a:p>
            <a:r>
              <a:rPr lang="en-US" sz="2200" dirty="0">
                <a:ea typeface="Calibri"/>
                <a:cs typeface="Calibri"/>
              </a:rPr>
              <a:t>They regularly meet to discuss faculty projects and provide oversight of the Center’s overall strategic plan. </a:t>
            </a:r>
          </a:p>
        </p:txBody>
      </p:sp>
    </p:spTree>
    <p:extLst>
      <p:ext uri="{BB962C8B-B14F-4D97-AF65-F5344CB8AC3E}">
        <p14:creationId xmlns:p14="http://schemas.microsoft.com/office/powerpoint/2010/main" val="2204848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FE830981-9B2E-AE44-8848-6386B9E53941}"/>
              </a:ext>
            </a:extLst>
          </p:cNvPr>
          <p:cNvSpPr/>
          <p:nvPr/>
        </p:nvSpPr>
        <p:spPr>
          <a:xfrm>
            <a:off x="641349" y="3729817"/>
            <a:ext cx="11123825" cy="10885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3" name="Rectangle 22">
            <a:extLst>
              <a:ext uri="{FF2B5EF4-FFF2-40B4-BE49-F238E27FC236}">
                <a16:creationId xmlns:a16="http://schemas.microsoft.com/office/drawing/2014/main" id="{3314C009-965D-6A49-BCBF-0CE2F575767A}"/>
              </a:ext>
            </a:extLst>
          </p:cNvPr>
          <p:cNvSpPr/>
          <p:nvPr/>
        </p:nvSpPr>
        <p:spPr>
          <a:xfrm>
            <a:off x="641350" y="1502325"/>
            <a:ext cx="11101622" cy="10885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4" name="TextBox 33">
            <a:extLst>
              <a:ext uri="{FF2B5EF4-FFF2-40B4-BE49-F238E27FC236}">
                <a16:creationId xmlns:a16="http://schemas.microsoft.com/office/drawing/2014/main" id="{3C10F5AA-9A36-384D-9065-69956C97BFAB}"/>
              </a:ext>
            </a:extLst>
          </p:cNvPr>
          <p:cNvSpPr txBox="1"/>
          <p:nvPr/>
        </p:nvSpPr>
        <p:spPr>
          <a:xfrm>
            <a:off x="3399183" y="2636432"/>
            <a:ext cx="2305877" cy="646331"/>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Melissa Poleo, MS</a:t>
            </a:r>
          </a:p>
          <a:p>
            <a:pPr algn="ctr"/>
            <a:r>
              <a:rPr lang="en-US" sz="1200" dirty="0">
                <a:latin typeface="Calibri" panose="020F0502020204030204" pitchFamily="34" charset="0"/>
                <a:cs typeface="Calibri" panose="020F0502020204030204" pitchFamily="34" charset="0"/>
              </a:rPr>
              <a:t>Administrative Director</a:t>
            </a:r>
          </a:p>
          <a:p>
            <a:pPr algn="ctr"/>
            <a:endParaRPr lang="en-US" sz="200" dirty="0">
              <a:solidFill>
                <a:schemeClr val="accent1"/>
              </a:solidFill>
              <a:latin typeface="Calibri" panose="020F0502020204030204" pitchFamily="34" charset="0"/>
              <a:cs typeface="Calibri" panose="020F0502020204030204" pitchFamily="34" charset="0"/>
            </a:endParaRPr>
          </a:p>
          <a:p>
            <a:pPr algn="ctr"/>
            <a:r>
              <a:rPr lang="en-US" sz="1000" dirty="0">
                <a:solidFill>
                  <a:schemeClr val="accent1"/>
                </a:solidFill>
                <a:latin typeface="Calibri" panose="020F0502020204030204" pitchFamily="34" charset="0"/>
                <a:cs typeface="Calibri" panose="020F0502020204030204" pitchFamily="34" charset="0"/>
              </a:rPr>
              <a:t>mpoleo@bwh.harvard.edu</a:t>
            </a:r>
          </a:p>
        </p:txBody>
      </p:sp>
      <p:sp>
        <p:nvSpPr>
          <p:cNvPr id="30" name="TextBox 29">
            <a:extLst>
              <a:ext uri="{FF2B5EF4-FFF2-40B4-BE49-F238E27FC236}">
                <a16:creationId xmlns:a16="http://schemas.microsoft.com/office/drawing/2014/main" id="{8B33C3B3-A368-5A44-9682-F7BC807B8ACE}"/>
              </a:ext>
            </a:extLst>
          </p:cNvPr>
          <p:cNvSpPr txBox="1"/>
          <p:nvPr/>
        </p:nvSpPr>
        <p:spPr>
          <a:xfrm>
            <a:off x="2045765" y="2638549"/>
            <a:ext cx="1712843" cy="661720"/>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Joel Weissman, PhD</a:t>
            </a:r>
          </a:p>
          <a:p>
            <a:pPr algn="ctr"/>
            <a:r>
              <a:rPr lang="en-US" sz="1200" dirty="0">
                <a:latin typeface="Calibri" panose="020F0502020204030204" pitchFamily="34" charset="0"/>
                <a:cs typeface="Calibri" panose="020F0502020204030204" pitchFamily="34" charset="0"/>
              </a:rPr>
              <a:t>Chief Scientific Officer</a:t>
            </a:r>
          </a:p>
          <a:p>
            <a:pPr algn="ctr"/>
            <a:endParaRPr lang="en-US" sz="100" dirty="0">
              <a:latin typeface="Calibri" panose="020F0502020204030204" pitchFamily="34" charset="0"/>
              <a:cs typeface="Calibri" panose="020F0502020204030204" pitchFamily="34" charset="0"/>
            </a:endParaRPr>
          </a:p>
          <a:p>
            <a:pPr algn="ctr"/>
            <a:endParaRPr lang="en-US" sz="200" dirty="0">
              <a:latin typeface="Calibri" panose="020F0502020204030204" pitchFamily="34" charset="0"/>
              <a:cs typeface="Calibri" panose="020F0502020204030204" pitchFamily="34" charset="0"/>
            </a:endParaRPr>
          </a:p>
          <a:p>
            <a:pPr algn="ctr"/>
            <a:r>
              <a:rPr lang="en-US" sz="1000" dirty="0">
                <a:solidFill>
                  <a:schemeClr val="accent1"/>
                </a:solidFill>
                <a:latin typeface="Calibri" panose="020F0502020204030204" pitchFamily="34" charset="0"/>
                <a:cs typeface="Calibri" panose="020F0502020204030204" pitchFamily="34" charset="0"/>
              </a:rPr>
              <a:t>jweissman@mgb.org</a:t>
            </a:r>
          </a:p>
        </p:txBody>
      </p:sp>
      <p:sp>
        <p:nvSpPr>
          <p:cNvPr id="31" name="TextBox 30">
            <a:extLst>
              <a:ext uri="{FF2B5EF4-FFF2-40B4-BE49-F238E27FC236}">
                <a16:creationId xmlns:a16="http://schemas.microsoft.com/office/drawing/2014/main" id="{855218A2-B4F2-8A4C-AA25-73046AE51F12}"/>
              </a:ext>
            </a:extLst>
          </p:cNvPr>
          <p:cNvSpPr txBox="1"/>
          <p:nvPr/>
        </p:nvSpPr>
        <p:spPr>
          <a:xfrm>
            <a:off x="8598306" y="2650887"/>
            <a:ext cx="1778000" cy="646331"/>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Eric Goralnick, MD, MS</a:t>
            </a:r>
          </a:p>
          <a:p>
            <a:pPr algn="ctr"/>
            <a:endParaRPr lang="en-US" sz="200" dirty="0">
              <a:latin typeface="Calibri" panose="020F0502020204030204" pitchFamily="34" charset="0"/>
              <a:cs typeface="Calibri" panose="020F0502020204030204" pitchFamily="34" charset="0"/>
            </a:endParaRPr>
          </a:p>
          <a:p>
            <a:pPr algn="ctr"/>
            <a:r>
              <a:rPr lang="en-US" sz="1000" dirty="0">
                <a:solidFill>
                  <a:schemeClr val="accent1"/>
                </a:solidFill>
                <a:latin typeface="Calibri" panose="020F0502020204030204" pitchFamily="34" charset="0"/>
                <a:cs typeface="Calibri" panose="020F0502020204030204" pitchFamily="34" charset="0"/>
              </a:rPr>
              <a:t>egoralnick@bwh.harvard.edu</a:t>
            </a:r>
          </a:p>
          <a:p>
            <a:pPr algn="ctr"/>
            <a:endParaRPr lang="en-US" sz="12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CA4CEACB-52D4-144B-9188-6D5062B96285}"/>
              </a:ext>
            </a:extLst>
          </p:cNvPr>
          <p:cNvSpPr txBox="1"/>
          <p:nvPr/>
        </p:nvSpPr>
        <p:spPr>
          <a:xfrm>
            <a:off x="418779" y="4864781"/>
            <a:ext cx="1661920" cy="830997"/>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Louis L. Nguyen, MD, MBA, MPH, </a:t>
            </a:r>
          </a:p>
          <a:p>
            <a:pPr algn="ctr"/>
            <a:r>
              <a:rPr lang="en-US" sz="1200" dirty="0">
                <a:latin typeface="Calibri" panose="020F0502020204030204" pitchFamily="34" charset="0"/>
                <a:cs typeface="Calibri" panose="020F0502020204030204" pitchFamily="34" charset="0"/>
              </a:rPr>
              <a:t>Fellowship Director</a:t>
            </a:r>
          </a:p>
          <a:p>
            <a:pPr algn="ctr"/>
            <a:endParaRPr lang="en-US" sz="200" dirty="0">
              <a:latin typeface="Calibri" panose="020F0502020204030204" pitchFamily="34" charset="0"/>
              <a:cs typeface="Calibri" panose="020F0502020204030204" pitchFamily="34" charset="0"/>
            </a:endParaRPr>
          </a:p>
          <a:p>
            <a:pPr algn="ctr"/>
            <a:r>
              <a:rPr lang="en-US" sz="1000" dirty="0">
                <a:solidFill>
                  <a:schemeClr val="accent1"/>
                </a:solidFill>
                <a:latin typeface="Calibri" panose="020F0502020204030204" pitchFamily="34" charset="0"/>
                <a:cs typeface="Calibri" panose="020F0502020204030204" pitchFamily="34" charset="0"/>
              </a:rPr>
              <a:t>llnguyen@bwh.harvard.edu</a:t>
            </a:r>
          </a:p>
        </p:txBody>
      </p:sp>
      <p:sp>
        <p:nvSpPr>
          <p:cNvPr id="33" name="TextBox 32">
            <a:extLst>
              <a:ext uri="{FF2B5EF4-FFF2-40B4-BE49-F238E27FC236}">
                <a16:creationId xmlns:a16="http://schemas.microsoft.com/office/drawing/2014/main" id="{F550268E-9E58-504B-B319-F688FE36FAD6}"/>
              </a:ext>
            </a:extLst>
          </p:cNvPr>
          <p:cNvSpPr txBox="1"/>
          <p:nvPr/>
        </p:nvSpPr>
        <p:spPr>
          <a:xfrm>
            <a:off x="10239402" y="2647667"/>
            <a:ext cx="1778000"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Stanley Ashley, MD</a:t>
            </a:r>
          </a:p>
          <a:p>
            <a:pPr algn="ctr"/>
            <a:endParaRPr lang="en-US" sz="200" dirty="0">
              <a:latin typeface="Calibri" panose="020F0502020204030204" pitchFamily="34" charset="0"/>
              <a:cs typeface="Calibri" panose="020F0502020204030204" pitchFamily="34" charset="0"/>
            </a:endParaRPr>
          </a:p>
          <a:p>
            <a:pPr algn="ctr"/>
            <a:r>
              <a:rPr lang="en-US" sz="1000" dirty="0">
                <a:solidFill>
                  <a:schemeClr val="accent1"/>
                </a:solidFill>
                <a:latin typeface="Calibri" panose="020F0502020204030204" pitchFamily="34" charset="0"/>
                <a:cs typeface="Calibri" panose="020F0502020204030204" pitchFamily="34" charset="0"/>
              </a:rPr>
              <a:t>sashley@bwh.harvard.edu</a:t>
            </a:r>
          </a:p>
        </p:txBody>
      </p:sp>
      <p:sp>
        <p:nvSpPr>
          <p:cNvPr id="35" name="TextBox 34">
            <a:extLst>
              <a:ext uri="{FF2B5EF4-FFF2-40B4-BE49-F238E27FC236}">
                <a16:creationId xmlns:a16="http://schemas.microsoft.com/office/drawing/2014/main" id="{F1027D49-FBCA-C44D-9A67-8F30F2672A27}"/>
              </a:ext>
            </a:extLst>
          </p:cNvPr>
          <p:cNvSpPr txBox="1"/>
          <p:nvPr/>
        </p:nvSpPr>
        <p:spPr>
          <a:xfrm>
            <a:off x="3660106" y="4866401"/>
            <a:ext cx="1778000"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Quoc Dien Trinh, MD</a:t>
            </a:r>
          </a:p>
          <a:p>
            <a:pPr algn="ctr"/>
            <a:endParaRPr lang="en-US" sz="200" dirty="0">
              <a:latin typeface="Calibri" panose="020F0502020204030204" pitchFamily="34" charset="0"/>
              <a:cs typeface="Calibri" panose="020F0502020204030204" pitchFamily="34" charset="0"/>
            </a:endParaRPr>
          </a:p>
          <a:p>
            <a:pPr algn="ctr"/>
            <a:r>
              <a:rPr lang="en-US" sz="1000" dirty="0">
                <a:solidFill>
                  <a:schemeClr val="accent1"/>
                </a:solidFill>
                <a:latin typeface="Calibri" panose="020F0502020204030204" pitchFamily="34" charset="0"/>
                <a:cs typeface="Calibri" panose="020F0502020204030204" pitchFamily="34" charset="0"/>
              </a:rPr>
              <a:t>qtrinh@bwh.harvard.edu</a:t>
            </a:r>
          </a:p>
        </p:txBody>
      </p:sp>
      <p:sp>
        <p:nvSpPr>
          <p:cNvPr id="36" name="TextBox 35">
            <a:extLst>
              <a:ext uri="{FF2B5EF4-FFF2-40B4-BE49-F238E27FC236}">
                <a16:creationId xmlns:a16="http://schemas.microsoft.com/office/drawing/2014/main" id="{ECC23EC2-0E80-E241-B681-771B2EC5348F}"/>
              </a:ext>
            </a:extLst>
          </p:cNvPr>
          <p:cNvSpPr txBox="1"/>
          <p:nvPr/>
        </p:nvSpPr>
        <p:spPr>
          <a:xfrm>
            <a:off x="5296180" y="4876539"/>
            <a:ext cx="1778000"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Regan Bergmark, MD</a:t>
            </a:r>
          </a:p>
          <a:p>
            <a:pPr algn="ctr"/>
            <a:endParaRPr lang="en-US" sz="200" dirty="0">
              <a:latin typeface="Calibri" panose="020F0502020204030204" pitchFamily="34" charset="0"/>
              <a:cs typeface="Calibri" panose="020F0502020204030204" pitchFamily="34" charset="0"/>
            </a:endParaRPr>
          </a:p>
          <a:p>
            <a:pPr algn="ctr"/>
            <a:r>
              <a:rPr lang="en-US" sz="1000" dirty="0">
                <a:solidFill>
                  <a:schemeClr val="accent1"/>
                </a:solidFill>
                <a:latin typeface="Calibri" panose="020F0502020204030204" pitchFamily="34" charset="0"/>
                <a:cs typeface="Calibri" panose="020F0502020204030204" pitchFamily="34" charset="0"/>
              </a:rPr>
              <a:t>rbergmark@bwh.harvard.edu</a:t>
            </a:r>
          </a:p>
        </p:txBody>
      </p:sp>
      <p:sp>
        <p:nvSpPr>
          <p:cNvPr id="37" name="TextBox 36">
            <a:extLst>
              <a:ext uri="{FF2B5EF4-FFF2-40B4-BE49-F238E27FC236}">
                <a16:creationId xmlns:a16="http://schemas.microsoft.com/office/drawing/2014/main" id="{E4AB88F9-47E1-B94B-9144-CA78555EFD89}"/>
              </a:ext>
            </a:extLst>
          </p:cNvPr>
          <p:cNvSpPr txBox="1"/>
          <p:nvPr/>
        </p:nvSpPr>
        <p:spPr>
          <a:xfrm>
            <a:off x="6900453" y="4865913"/>
            <a:ext cx="1889286"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Amanda Reich, PhD, MPH</a:t>
            </a:r>
          </a:p>
          <a:p>
            <a:pPr algn="ctr"/>
            <a:endParaRPr lang="en-US" sz="200" dirty="0">
              <a:latin typeface="Calibri" panose="020F0502020204030204" pitchFamily="34" charset="0"/>
              <a:cs typeface="Calibri" panose="020F0502020204030204" pitchFamily="34" charset="0"/>
            </a:endParaRPr>
          </a:p>
          <a:p>
            <a:pPr algn="ctr"/>
            <a:r>
              <a:rPr lang="en-US" sz="1000" dirty="0">
                <a:solidFill>
                  <a:schemeClr val="accent1"/>
                </a:solidFill>
                <a:latin typeface="Calibri" panose="020F0502020204030204" pitchFamily="34" charset="0"/>
                <a:cs typeface="Calibri" panose="020F0502020204030204" pitchFamily="34" charset="0"/>
              </a:rPr>
              <a:t>ajreich@bwh.harvard.edu</a:t>
            </a:r>
          </a:p>
        </p:txBody>
      </p:sp>
      <p:sp>
        <p:nvSpPr>
          <p:cNvPr id="38" name="TextBox 37">
            <a:extLst>
              <a:ext uri="{FF2B5EF4-FFF2-40B4-BE49-F238E27FC236}">
                <a16:creationId xmlns:a16="http://schemas.microsoft.com/office/drawing/2014/main" id="{C2469BBA-EF33-214B-9163-EC26CFD7F0A7}"/>
              </a:ext>
            </a:extLst>
          </p:cNvPr>
          <p:cNvSpPr txBox="1"/>
          <p:nvPr/>
        </p:nvSpPr>
        <p:spPr>
          <a:xfrm>
            <a:off x="8583297" y="4866254"/>
            <a:ext cx="1778000" cy="646331"/>
          </a:xfrm>
          <a:prstGeom prst="rect">
            <a:avLst/>
          </a:prstGeom>
          <a:noFill/>
        </p:spPr>
        <p:txBody>
          <a:bodyPr wrap="square" lIns="91440" tIns="45720" rIns="91440" bIns="45720" rtlCol="0" anchor="t">
            <a:spAutoFit/>
          </a:bodyPr>
          <a:lstStyle/>
          <a:p>
            <a:pPr algn="ctr"/>
            <a:r>
              <a:rPr lang="en-US" sz="1200" dirty="0">
                <a:latin typeface="Calibri"/>
                <a:cs typeface="Calibri"/>
              </a:rPr>
              <a:t>Brittany Dacier, MD,</a:t>
            </a:r>
          </a:p>
          <a:p>
            <a:pPr algn="ctr"/>
            <a:r>
              <a:rPr lang="en-US" sz="1200" dirty="0">
                <a:latin typeface="Calibri"/>
                <a:cs typeface="Calibri"/>
              </a:rPr>
              <a:t>MPH</a:t>
            </a:r>
          </a:p>
          <a:p>
            <a:pPr algn="ctr"/>
            <a:endParaRPr lang="en-US" sz="200" dirty="0">
              <a:latin typeface="Calibri"/>
              <a:cs typeface="Calibri"/>
            </a:endParaRPr>
          </a:p>
          <a:p>
            <a:pPr algn="ctr"/>
            <a:r>
              <a:rPr lang="en-US" sz="1000" dirty="0">
                <a:solidFill>
                  <a:schemeClr val="accent1"/>
                </a:solidFill>
                <a:latin typeface="Calibri"/>
                <a:cs typeface="Calibri"/>
              </a:rPr>
              <a:t>bdacier@bwh.harvard.edu</a:t>
            </a:r>
            <a:endParaRPr lang="en-US" sz="1000" dirty="0">
              <a:solidFill>
                <a:schemeClr val="accent1"/>
              </a:solidFill>
              <a:latin typeface="Calibri" panose="020F0502020204030204" pitchFamily="34" charset="0"/>
              <a:cs typeface="Calibri" panose="020F0502020204030204" pitchFamily="34" charset="0"/>
            </a:endParaRPr>
          </a:p>
        </p:txBody>
      </p:sp>
      <p:pic>
        <p:nvPicPr>
          <p:cNvPr id="39" name="Picture 38" descr="A person smiling for the camera&#10;&#10;Description automatically generated">
            <a:extLst>
              <a:ext uri="{FF2B5EF4-FFF2-40B4-BE49-F238E27FC236}">
                <a16:creationId xmlns:a16="http://schemas.microsoft.com/office/drawing/2014/main" id="{8D4E674C-62FC-A541-AD48-F9BF17D4827B}"/>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r="-48"/>
          <a:stretch/>
        </p:blipFill>
        <p:spPr>
          <a:xfrm>
            <a:off x="7245916" y="3623300"/>
            <a:ext cx="1219200" cy="1219200"/>
          </a:xfrm>
          <a:prstGeom prst="rect">
            <a:avLst/>
          </a:prstGeom>
          <a:ln>
            <a:noFill/>
          </a:ln>
          <a:effectLst/>
        </p:spPr>
      </p:pic>
      <p:pic>
        <p:nvPicPr>
          <p:cNvPr id="11" name="Picture 10">
            <a:extLst>
              <a:ext uri="{FF2B5EF4-FFF2-40B4-BE49-F238E27FC236}">
                <a16:creationId xmlns:a16="http://schemas.microsoft.com/office/drawing/2014/main" id="{FF58CBF9-9B2B-CA4B-97F6-E6B346CDF14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39"/>
          <a:stretch/>
        </p:blipFill>
        <p:spPr>
          <a:xfrm>
            <a:off x="8877706" y="1382200"/>
            <a:ext cx="1219200" cy="1219200"/>
          </a:xfrm>
          <a:prstGeom prst="rect">
            <a:avLst/>
          </a:prstGeom>
          <a:ln>
            <a:noFill/>
          </a:ln>
          <a:effectLst/>
        </p:spPr>
      </p:pic>
      <p:pic>
        <p:nvPicPr>
          <p:cNvPr id="44" name="Picture 43">
            <a:extLst>
              <a:ext uri="{FF2B5EF4-FFF2-40B4-BE49-F238E27FC236}">
                <a16:creationId xmlns:a16="http://schemas.microsoft.com/office/drawing/2014/main" id="{AE92B7FD-8F8A-9F4F-9893-2F3351EE1E7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231640" y="1382200"/>
            <a:ext cx="1219200" cy="1219200"/>
          </a:xfrm>
          <a:prstGeom prst="rect">
            <a:avLst/>
          </a:prstGeom>
          <a:ln>
            <a:noFill/>
          </a:ln>
          <a:effectLst/>
        </p:spPr>
      </p:pic>
      <p:pic>
        <p:nvPicPr>
          <p:cNvPr id="46" name="Picture 45" descr="A person wearing a suit and tie smiling at the camera&#10;&#10;Description automatically generated">
            <a:extLst>
              <a:ext uri="{FF2B5EF4-FFF2-40B4-BE49-F238E27FC236}">
                <a16:creationId xmlns:a16="http://schemas.microsoft.com/office/drawing/2014/main" id="{426433E8-2F5A-FB47-AED9-A5B23E28D76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523772" y="1372111"/>
            <a:ext cx="1219200" cy="1219200"/>
          </a:xfrm>
          <a:prstGeom prst="rect">
            <a:avLst/>
          </a:prstGeom>
          <a:ln>
            <a:noFill/>
          </a:ln>
          <a:effectLst/>
        </p:spPr>
      </p:pic>
      <p:pic>
        <p:nvPicPr>
          <p:cNvPr id="1028" name="Picture 4" descr="January 2019 – Surgery News &amp; Notes">
            <a:extLst>
              <a:ext uri="{FF2B5EF4-FFF2-40B4-BE49-F238E27FC236}">
                <a16:creationId xmlns:a16="http://schemas.microsoft.com/office/drawing/2014/main" id="{F5A780E1-F89B-DA44-AE9D-D2104B1DCF7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41350" y="3599415"/>
            <a:ext cx="1219200" cy="121920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030" name="Picture 6" descr="Regan W. Bergmark, MD - Brigham and Women's Hospital">
            <a:extLst>
              <a:ext uri="{FF2B5EF4-FFF2-40B4-BE49-F238E27FC236}">
                <a16:creationId xmlns:a16="http://schemas.microsoft.com/office/drawing/2014/main" id="{6272F4A1-F614-124A-8487-BAC7C48EBFB0}"/>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5580616" y="3621095"/>
            <a:ext cx="1219200" cy="121920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41" name="Picture 40" descr="A person wearing glasses and smiling at the camera&#10;&#10;Description automatically generated">
            <a:extLst>
              <a:ext uri="{FF2B5EF4-FFF2-40B4-BE49-F238E27FC236}">
                <a16:creationId xmlns:a16="http://schemas.microsoft.com/office/drawing/2014/main" id="{FB8BF9BF-908D-FC47-B265-76574457E0D5}"/>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a:ext>
            </a:extLst>
          </a:blip>
          <a:srcRect/>
          <a:stretch/>
        </p:blipFill>
        <p:spPr>
          <a:xfrm>
            <a:off x="2287416" y="1375058"/>
            <a:ext cx="1219201" cy="1219201"/>
          </a:xfrm>
          <a:prstGeom prst="rect">
            <a:avLst/>
          </a:prstGeom>
          <a:ln>
            <a:noFill/>
          </a:ln>
          <a:effectLst/>
        </p:spPr>
      </p:pic>
      <p:pic>
        <p:nvPicPr>
          <p:cNvPr id="42" name="Picture 41" descr="A person posing for the camera&#10;&#10;Description automatically generated">
            <a:extLst>
              <a:ext uri="{FF2B5EF4-FFF2-40B4-BE49-F238E27FC236}">
                <a16:creationId xmlns:a16="http://schemas.microsoft.com/office/drawing/2014/main" id="{7334259A-F50A-2848-9C7E-1F32B48F8C32}"/>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66000"/>
                    </a14:imgEffect>
                  </a14:imgLayer>
                </a14:imgProps>
              </a:ext>
              <a:ext uri="{28A0092B-C50C-407E-A947-70E740481C1C}">
                <a14:useLocalDpi xmlns:a14="http://schemas.microsoft.com/office/drawing/2010/main"/>
              </a:ext>
            </a:extLst>
          </a:blip>
          <a:srcRect/>
          <a:stretch/>
        </p:blipFill>
        <p:spPr>
          <a:xfrm>
            <a:off x="641350" y="1372111"/>
            <a:ext cx="1219200" cy="1219200"/>
          </a:xfrm>
          <a:prstGeom prst="rect">
            <a:avLst/>
          </a:prstGeom>
          <a:ln>
            <a:noFill/>
          </a:ln>
          <a:effectLst/>
        </p:spPr>
      </p:pic>
      <p:pic>
        <p:nvPicPr>
          <p:cNvPr id="1032" name="Picture 8" descr="Quoc-Dien Trinh, MD - DF/HCC">
            <a:extLst>
              <a:ext uri="{FF2B5EF4-FFF2-40B4-BE49-F238E27FC236}">
                <a16:creationId xmlns:a16="http://schemas.microsoft.com/office/drawing/2014/main" id="{28BEF231-9A63-F144-AE7B-BDED0988745B}"/>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939506" y="3599415"/>
            <a:ext cx="1219200" cy="1219200"/>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5C264622-4D32-174C-A8A2-CC6CA21694ED}"/>
              </a:ext>
            </a:extLst>
          </p:cNvPr>
          <p:cNvSpPr txBox="1"/>
          <p:nvPr/>
        </p:nvSpPr>
        <p:spPr>
          <a:xfrm>
            <a:off x="5362472" y="2656124"/>
            <a:ext cx="1661920"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Molly Jarman, PhD</a:t>
            </a:r>
          </a:p>
          <a:p>
            <a:pPr algn="ctr"/>
            <a:endParaRPr lang="en-US" sz="200" dirty="0">
              <a:latin typeface="Calibri" panose="020F0502020204030204" pitchFamily="34" charset="0"/>
              <a:cs typeface="Calibri" panose="020F0502020204030204" pitchFamily="34" charset="0"/>
            </a:endParaRPr>
          </a:p>
          <a:p>
            <a:pPr algn="ctr"/>
            <a:r>
              <a:rPr lang="en-US" sz="1000" dirty="0">
                <a:solidFill>
                  <a:schemeClr val="accent1"/>
                </a:solidFill>
                <a:latin typeface="Calibri" panose="020F0502020204030204" pitchFamily="34" charset="0"/>
                <a:cs typeface="Calibri" panose="020F0502020204030204" pitchFamily="34" charset="0"/>
              </a:rPr>
              <a:t>mjarman@bwh.harvard.edu</a:t>
            </a:r>
          </a:p>
        </p:txBody>
      </p:sp>
      <p:sp>
        <p:nvSpPr>
          <p:cNvPr id="47" name="TextBox 46">
            <a:extLst>
              <a:ext uri="{FF2B5EF4-FFF2-40B4-BE49-F238E27FC236}">
                <a16:creationId xmlns:a16="http://schemas.microsoft.com/office/drawing/2014/main" id="{6D6F45D0-68B8-F242-A5FC-7152497C1F95}"/>
              </a:ext>
            </a:extLst>
          </p:cNvPr>
          <p:cNvSpPr txBox="1"/>
          <p:nvPr/>
        </p:nvSpPr>
        <p:spPr>
          <a:xfrm>
            <a:off x="370563" y="2647667"/>
            <a:ext cx="1758353" cy="646331"/>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Zara Cooper, MD, MS</a:t>
            </a:r>
          </a:p>
          <a:p>
            <a:pPr algn="ctr"/>
            <a:r>
              <a:rPr lang="en-US" sz="1200" dirty="0">
                <a:latin typeface="Calibri" panose="020F0502020204030204" pitchFamily="34" charset="0"/>
                <a:cs typeface="Calibri" panose="020F0502020204030204" pitchFamily="34" charset="0"/>
              </a:rPr>
              <a:t>Kessler Director</a:t>
            </a:r>
          </a:p>
          <a:p>
            <a:pPr algn="ctr"/>
            <a:endParaRPr lang="en-US" sz="200" dirty="0">
              <a:latin typeface="Calibri" panose="020F0502020204030204" pitchFamily="34" charset="0"/>
              <a:cs typeface="Calibri" panose="020F0502020204030204" pitchFamily="34" charset="0"/>
            </a:endParaRPr>
          </a:p>
          <a:p>
            <a:pPr algn="ctr"/>
            <a:r>
              <a:rPr lang="en-US" sz="1000" dirty="0">
                <a:solidFill>
                  <a:schemeClr val="accent1"/>
                </a:solidFill>
                <a:latin typeface="Calibri" panose="020F0502020204030204" pitchFamily="34" charset="0"/>
                <a:cs typeface="Calibri" panose="020F0502020204030204" pitchFamily="34" charset="0"/>
              </a:rPr>
              <a:t>zcooper@bwh.harvard.edu</a:t>
            </a:r>
          </a:p>
        </p:txBody>
      </p:sp>
      <p:pic>
        <p:nvPicPr>
          <p:cNvPr id="48" name="Picture 47" descr="A person smiling for the camera&#10;&#10;Description automatically generated">
            <a:extLst>
              <a:ext uri="{FF2B5EF4-FFF2-40B4-BE49-F238E27FC236}">
                <a16:creationId xmlns:a16="http://schemas.microsoft.com/office/drawing/2014/main" id="{2CECBFF7-0461-194C-BC04-BD957D2EA6DA}"/>
              </a:ext>
            </a:extLst>
          </p:cNvPr>
          <p:cNvPicPr>
            <a:picLocks noChangeAspect="1"/>
          </p:cNvPicPr>
          <p:nvPr/>
        </p:nvPicPr>
        <p:blipFill rotWithShape="1">
          <a:blip r:embed="rId15">
            <a:extLst>
              <a:ext uri="{BEBA8EAE-BF5A-486C-A8C5-ECC9F3942E4B}">
                <a14:imgProps xmlns:a14="http://schemas.microsoft.com/office/drawing/2010/main">
                  <a14:imgLayer r:embed="rId16">
                    <a14:imgEffect>
                      <a14:saturation sat="66000"/>
                    </a14:imgEffect>
                  </a14:imgLayer>
                </a14:imgProps>
              </a:ext>
              <a:ext uri="{28A0092B-C50C-407E-A947-70E740481C1C}">
                <a14:useLocalDpi xmlns:a14="http://schemas.microsoft.com/office/drawing/2010/main"/>
              </a:ext>
            </a:extLst>
          </a:blip>
          <a:srcRect/>
          <a:stretch/>
        </p:blipFill>
        <p:spPr>
          <a:xfrm>
            <a:off x="5585574" y="1402488"/>
            <a:ext cx="1219200" cy="1219200"/>
          </a:xfrm>
          <a:prstGeom prst="rect">
            <a:avLst/>
          </a:prstGeom>
          <a:ln>
            <a:noFill/>
          </a:ln>
          <a:effectLst/>
        </p:spPr>
      </p:pic>
      <p:sp>
        <p:nvSpPr>
          <p:cNvPr id="26" name="TextBox 25">
            <a:extLst>
              <a:ext uri="{FF2B5EF4-FFF2-40B4-BE49-F238E27FC236}">
                <a16:creationId xmlns:a16="http://schemas.microsoft.com/office/drawing/2014/main" id="{B026C8CD-1848-4941-8507-FC50491CC347}"/>
              </a:ext>
            </a:extLst>
          </p:cNvPr>
          <p:cNvSpPr txBox="1"/>
          <p:nvPr/>
        </p:nvSpPr>
        <p:spPr>
          <a:xfrm>
            <a:off x="6868890" y="2661455"/>
            <a:ext cx="1944700"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Robert Riviello, MD, MPH</a:t>
            </a:r>
          </a:p>
          <a:p>
            <a:pPr algn="ctr"/>
            <a:endParaRPr lang="en-US" sz="200" dirty="0">
              <a:latin typeface="Calibri" panose="020F0502020204030204" pitchFamily="34" charset="0"/>
              <a:cs typeface="Calibri" panose="020F0502020204030204" pitchFamily="34" charset="0"/>
            </a:endParaRPr>
          </a:p>
          <a:p>
            <a:pPr algn="ctr"/>
            <a:r>
              <a:rPr lang="en-US" sz="1000" dirty="0">
                <a:solidFill>
                  <a:schemeClr val="accent1"/>
                </a:solidFill>
                <a:latin typeface="Calibri" panose="020F0502020204030204" pitchFamily="34" charset="0"/>
                <a:cs typeface="Calibri" panose="020F0502020204030204" pitchFamily="34" charset="0"/>
              </a:rPr>
              <a:t>rriviello@bwh.harvard.edu</a:t>
            </a:r>
          </a:p>
        </p:txBody>
      </p:sp>
      <p:sp>
        <p:nvSpPr>
          <p:cNvPr id="49" name="TextBox 48">
            <a:extLst>
              <a:ext uri="{FF2B5EF4-FFF2-40B4-BE49-F238E27FC236}">
                <a16:creationId xmlns:a16="http://schemas.microsoft.com/office/drawing/2014/main" id="{9650A82D-8D6D-2F4A-9DC2-3122D24C1342}"/>
              </a:ext>
            </a:extLst>
          </p:cNvPr>
          <p:cNvSpPr txBox="1"/>
          <p:nvPr/>
        </p:nvSpPr>
        <p:spPr>
          <a:xfrm>
            <a:off x="2041704" y="4875307"/>
            <a:ext cx="1745359"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Stu Lipsitz, ScD</a:t>
            </a:r>
          </a:p>
          <a:p>
            <a:pPr algn="ctr"/>
            <a:endParaRPr lang="en-US" sz="200" dirty="0">
              <a:latin typeface="Calibri" panose="020F0502020204030204" pitchFamily="34" charset="0"/>
              <a:cs typeface="Calibri" panose="020F0502020204030204" pitchFamily="34" charset="0"/>
            </a:endParaRPr>
          </a:p>
          <a:p>
            <a:pPr algn="ctr"/>
            <a:r>
              <a:rPr lang="en-US" sz="1000" dirty="0">
                <a:solidFill>
                  <a:schemeClr val="accent1"/>
                </a:solidFill>
                <a:latin typeface="Calibri" panose="020F0502020204030204" pitchFamily="34" charset="0"/>
                <a:cs typeface="Calibri" panose="020F0502020204030204" pitchFamily="34" charset="0"/>
              </a:rPr>
              <a:t>slipsitz@bwh.harvard.edu</a:t>
            </a:r>
          </a:p>
        </p:txBody>
      </p:sp>
      <p:pic>
        <p:nvPicPr>
          <p:cNvPr id="52" name="Picture 51" descr="A person smiling for the camera&#10;&#10;Description automatically generated">
            <a:extLst>
              <a:ext uri="{FF2B5EF4-FFF2-40B4-BE49-F238E27FC236}">
                <a16:creationId xmlns:a16="http://schemas.microsoft.com/office/drawing/2014/main" id="{608994BA-6A6D-D640-8905-283A9371B0FB}"/>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2282460" y="3621095"/>
            <a:ext cx="1219200" cy="1219200"/>
          </a:xfrm>
          <a:prstGeom prst="rect">
            <a:avLst/>
          </a:prstGeom>
          <a:ln>
            <a:noFill/>
          </a:ln>
          <a:effectLst/>
        </p:spPr>
      </p:pic>
      <p:pic>
        <p:nvPicPr>
          <p:cNvPr id="25" name="Picture 24" descr="A person smiling for the camera&#10;&#10;Description automatically generated">
            <a:extLst>
              <a:ext uri="{FF2B5EF4-FFF2-40B4-BE49-F238E27FC236}">
                <a16:creationId xmlns:a16="http://schemas.microsoft.com/office/drawing/2014/main" id="{797DEBFE-354B-5F48-BD38-C2B29AF3569A}"/>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3939507" y="1395209"/>
            <a:ext cx="1219201" cy="1219201"/>
          </a:xfrm>
          <a:prstGeom prst="rect">
            <a:avLst/>
          </a:prstGeom>
          <a:ln>
            <a:noFill/>
          </a:ln>
          <a:effectLst/>
        </p:spPr>
      </p:pic>
      <p:sp>
        <p:nvSpPr>
          <p:cNvPr id="28" name="Title 1">
            <a:extLst>
              <a:ext uri="{FF2B5EF4-FFF2-40B4-BE49-F238E27FC236}">
                <a16:creationId xmlns:a16="http://schemas.microsoft.com/office/drawing/2014/main" id="{AD695E7C-F038-5387-B27D-0E308D7C5185}"/>
              </a:ext>
            </a:extLst>
          </p:cNvPr>
          <p:cNvSpPr txBox="1">
            <a:spLocks/>
          </p:cNvSpPr>
          <p:nvPr/>
        </p:nvSpPr>
        <p:spPr>
          <a:xfrm>
            <a:off x="641350" y="376024"/>
            <a:ext cx="10902950" cy="956516"/>
          </a:xfrm>
          <a:prstGeom prst="rect">
            <a:avLst/>
          </a:prstGeom>
        </p:spPr>
        <p:txBody>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dirty="0"/>
              <a:t>Current Internal Advisory Board Members</a:t>
            </a:r>
          </a:p>
        </p:txBody>
      </p:sp>
      <p:sp>
        <p:nvSpPr>
          <p:cNvPr id="24" name="TextBox 23">
            <a:extLst>
              <a:ext uri="{FF2B5EF4-FFF2-40B4-BE49-F238E27FC236}">
                <a16:creationId xmlns:a16="http://schemas.microsoft.com/office/drawing/2014/main" id="{ED3C8B5A-D9C2-2AD6-9142-B006080946B5}"/>
              </a:ext>
            </a:extLst>
          </p:cNvPr>
          <p:cNvSpPr txBox="1"/>
          <p:nvPr/>
        </p:nvSpPr>
        <p:spPr>
          <a:xfrm>
            <a:off x="10257860" y="4859095"/>
            <a:ext cx="1778000" cy="461665"/>
          </a:xfrm>
          <a:prstGeom prst="rect">
            <a:avLst/>
          </a:prstGeom>
          <a:noFill/>
        </p:spPr>
        <p:txBody>
          <a:bodyPr wrap="square" lIns="91440" tIns="45720" rIns="91440" bIns="45720" rtlCol="0" anchor="t">
            <a:spAutoFit/>
          </a:bodyPr>
          <a:lstStyle/>
          <a:p>
            <a:pPr algn="ctr"/>
            <a:r>
              <a:rPr lang="en-US" sz="1200" dirty="0">
                <a:latin typeface="Calibri"/>
                <a:cs typeface="Calibri"/>
              </a:rPr>
              <a:t>Alex Ordoobadi, MD</a:t>
            </a:r>
          </a:p>
          <a:p>
            <a:pPr algn="ctr"/>
            <a:endParaRPr lang="en-US" sz="200" dirty="0">
              <a:latin typeface="Calibri"/>
              <a:cs typeface="Calibri"/>
            </a:endParaRPr>
          </a:p>
          <a:p>
            <a:pPr algn="ctr"/>
            <a:r>
              <a:rPr lang="en-US" sz="1000" dirty="0">
                <a:solidFill>
                  <a:schemeClr val="accent1"/>
                </a:solidFill>
                <a:latin typeface="Calibri"/>
                <a:cs typeface="Calibri"/>
              </a:rPr>
              <a:t>aordoobadi@bwh.harvard.edu</a:t>
            </a:r>
            <a:endParaRPr lang="en-US" sz="1000" dirty="0">
              <a:solidFill>
                <a:schemeClr val="accent1"/>
              </a:solidFill>
            </a:endParaRPr>
          </a:p>
        </p:txBody>
      </p:sp>
      <p:pic>
        <p:nvPicPr>
          <p:cNvPr id="29" name="Picture 28" descr="A person in a suit and tie&#10;&#10;Description automatically generated">
            <a:extLst>
              <a:ext uri="{FF2B5EF4-FFF2-40B4-BE49-F238E27FC236}">
                <a16:creationId xmlns:a16="http://schemas.microsoft.com/office/drawing/2014/main" id="{D17E39FC-A5E0-5151-E9C1-DFF2F1436F11}"/>
              </a:ext>
            </a:extLst>
          </p:cNvPr>
          <p:cNvPicPr>
            <a:picLocks noChangeAspect="1"/>
          </p:cNvPicPr>
          <p:nvPr/>
        </p:nvPicPr>
        <p:blipFill>
          <a:blip r:embed="rId19"/>
          <a:stretch>
            <a:fillRect/>
          </a:stretch>
        </p:blipFill>
        <p:spPr>
          <a:xfrm>
            <a:off x="10528546" y="3606237"/>
            <a:ext cx="1236629" cy="1214652"/>
          </a:xfrm>
          <a:prstGeom prst="rect">
            <a:avLst/>
          </a:prstGeom>
        </p:spPr>
      </p:pic>
      <p:pic>
        <p:nvPicPr>
          <p:cNvPr id="40" name="Picture 39" descr="A person smiling at the camera&#10;&#10;Description automatically generated">
            <a:extLst>
              <a:ext uri="{FF2B5EF4-FFF2-40B4-BE49-F238E27FC236}">
                <a16:creationId xmlns:a16="http://schemas.microsoft.com/office/drawing/2014/main" id="{C34E3673-BB6D-7D52-6AA9-7E01FAD1C850}"/>
              </a:ext>
            </a:extLst>
          </p:cNvPr>
          <p:cNvPicPr>
            <a:picLocks noChangeAspect="1"/>
          </p:cNvPicPr>
          <p:nvPr/>
        </p:nvPicPr>
        <p:blipFill>
          <a:blip r:embed="rId20"/>
          <a:stretch>
            <a:fillRect/>
          </a:stretch>
        </p:blipFill>
        <p:spPr>
          <a:xfrm>
            <a:off x="8877706" y="3605274"/>
            <a:ext cx="1238250" cy="1219200"/>
          </a:xfrm>
          <a:prstGeom prst="rect">
            <a:avLst/>
          </a:prstGeom>
        </p:spPr>
      </p:pic>
    </p:spTree>
    <p:extLst>
      <p:ext uri="{BB962C8B-B14F-4D97-AF65-F5344CB8AC3E}">
        <p14:creationId xmlns:p14="http://schemas.microsoft.com/office/powerpoint/2010/main" val="2562277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347277" y="1143000"/>
            <a:ext cx="3006474" cy="3217185"/>
            <a:chOff x="0" y="0"/>
            <a:chExt cx="1913890" cy="2159340"/>
          </a:xfrm>
        </p:grpSpPr>
        <p:sp>
          <p:nvSpPr>
            <p:cNvPr id="4" name="Freeform 4"/>
            <p:cNvSpPr/>
            <p:nvPr/>
          </p:nvSpPr>
          <p:spPr>
            <a:xfrm>
              <a:off x="0" y="0"/>
              <a:ext cx="1913890" cy="2159340"/>
            </a:xfrm>
            <a:custGeom>
              <a:avLst/>
              <a:gdLst/>
              <a:ahLst/>
              <a:cxnLst/>
              <a:rect l="l" t="t" r="r" b="b"/>
              <a:pathLst>
                <a:path w="1913890" h="2159340">
                  <a:moveTo>
                    <a:pt x="0" y="0"/>
                  </a:moveTo>
                  <a:lnTo>
                    <a:pt x="1913890" y="0"/>
                  </a:lnTo>
                  <a:lnTo>
                    <a:pt x="1913890" y="2159340"/>
                  </a:lnTo>
                  <a:lnTo>
                    <a:pt x="0" y="2159340"/>
                  </a:lnTo>
                  <a:close/>
                </a:path>
              </a:pathLst>
            </a:custGeom>
            <a:solidFill>
              <a:schemeClr val="tx2"/>
            </a:solidFill>
          </p:spPr>
          <p:txBody>
            <a:bodyPr/>
            <a:lstStyle/>
            <a:p>
              <a:endParaRPr lang="en-US"/>
            </a:p>
          </p:txBody>
        </p:sp>
      </p:grpSp>
      <p:pic>
        <p:nvPicPr>
          <p:cNvPr id="5" name="Picture 5"/>
          <p:cNvPicPr>
            <a:picLocks noChangeAspect="1"/>
          </p:cNvPicPr>
          <p:nvPr/>
        </p:nvPicPr>
        <p:blipFill>
          <a:blip r:embed="rId2"/>
          <a:srcRect/>
          <a:stretch>
            <a:fillRect/>
          </a:stretch>
        </p:blipFill>
        <p:spPr>
          <a:xfrm>
            <a:off x="615273" y="1978064"/>
            <a:ext cx="1452944" cy="1378045"/>
          </a:xfrm>
          <a:prstGeom prst="rect">
            <a:avLst/>
          </a:prstGeom>
        </p:spPr>
      </p:pic>
      <p:sp>
        <p:nvSpPr>
          <p:cNvPr id="6" name="TextBox 6"/>
          <p:cNvSpPr txBox="1"/>
          <p:nvPr/>
        </p:nvSpPr>
        <p:spPr>
          <a:xfrm>
            <a:off x="1725923" y="1695355"/>
            <a:ext cx="2321400" cy="2265107"/>
          </a:xfrm>
          <a:prstGeom prst="rect">
            <a:avLst/>
          </a:prstGeom>
        </p:spPr>
        <p:txBody>
          <a:bodyPr wrap="square" lIns="0" tIns="0" rIns="0" bIns="0" rtlCol="0" anchor="t">
            <a:spAutoFit/>
          </a:bodyPr>
          <a:lstStyle/>
          <a:p>
            <a:pPr algn="ctr">
              <a:lnSpc>
                <a:spcPts val="2808"/>
              </a:lnSpc>
            </a:pPr>
            <a:r>
              <a:rPr lang="en-US" sz="2400" dirty="0">
                <a:solidFill>
                  <a:srgbClr val="000000"/>
                </a:solidFill>
              </a:rPr>
              <a:t>More than </a:t>
            </a:r>
          </a:p>
          <a:p>
            <a:pPr algn="ctr">
              <a:lnSpc>
                <a:spcPts val="9360"/>
              </a:lnSpc>
            </a:pPr>
            <a:r>
              <a:rPr lang="en-US" sz="8000" dirty="0">
                <a:solidFill>
                  <a:srgbClr val="000000"/>
                </a:solidFill>
              </a:rPr>
              <a:t>100</a:t>
            </a:r>
          </a:p>
          <a:p>
            <a:pPr algn="ctr">
              <a:lnSpc>
                <a:spcPts val="2808"/>
              </a:lnSpc>
            </a:pPr>
            <a:r>
              <a:rPr lang="en-US" sz="2133" dirty="0">
                <a:solidFill>
                  <a:srgbClr val="000000"/>
                </a:solidFill>
              </a:rPr>
              <a:t>Leaders in Academic Surgery Trained</a:t>
            </a:r>
          </a:p>
        </p:txBody>
      </p:sp>
      <p:grpSp>
        <p:nvGrpSpPr>
          <p:cNvPr id="7" name="Group 7"/>
          <p:cNvGrpSpPr/>
          <p:nvPr/>
        </p:nvGrpSpPr>
        <p:grpSpPr>
          <a:xfrm>
            <a:off x="4748876" y="1143000"/>
            <a:ext cx="3006474" cy="3217185"/>
            <a:chOff x="0" y="0"/>
            <a:chExt cx="1913890" cy="2159340"/>
          </a:xfrm>
        </p:grpSpPr>
        <p:sp>
          <p:nvSpPr>
            <p:cNvPr id="8" name="Freeform 8"/>
            <p:cNvSpPr/>
            <p:nvPr/>
          </p:nvSpPr>
          <p:spPr>
            <a:xfrm>
              <a:off x="0" y="0"/>
              <a:ext cx="1913890" cy="2159340"/>
            </a:xfrm>
            <a:custGeom>
              <a:avLst/>
              <a:gdLst/>
              <a:ahLst/>
              <a:cxnLst/>
              <a:rect l="l" t="t" r="r" b="b"/>
              <a:pathLst>
                <a:path w="1913890" h="2159340">
                  <a:moveTo>
                    <a:pt x="0" y="0"/>
                  </a:moveTo>
                  <a:lnTo>
                    <a:pt x="1913890" y="0"/>
                  </a:lnTo>
                  <a:lnTo>
                    <a:pt x="1913890" y="2159340"/>
                  </a:lnTo>
                  <a:lnTo>
                    <a:pt x="0" y="2159340"/>
                  </a:lnTo>
                  <a:close/>
                </a:path>
              </a:pathLst>
            </a:custGeom>
            <a:solidFill>
              <a:srgbClr val="D9D9D9"/>
            </a:solidFill>
          </p:spPr>
          <p:txBody>
            <a:bodyPr/>
            <a:lstStyle/>
            <a:p>
              <a:endParaRPr lang="en-US"/>
            </a:p>
          </p:txBody>
        </p:sp>
      </p:grpSp>
      <p:pic>
        <p:nvPicPr>
          <p:cNvPr id="9" name="Picture 9"/>
          <p:cNvPicPr>
            <a:picLocks noChangeAspect="1"/>
          </p:cNvPicPr>
          <p:nvPr/>
        </p:nvPicPr>
        <p:blipFill>
          <a:blip r:embed="rId3"/>
          <a:srcRect/>
          <a:stretch>
            <a:fillRect/>
          </a:stretch>
        </p:blipFill>
        <p:spPr>
          <a:xfrm>
            <a:off x="3908968" y="2158245"/>
            <a:ext cx="1176787" cy="1116124"/>
          </a:xfrm>
          <a:prstGeom prst="rect">
            <a:avLst/>
          </a:prstGeom>
        </p:spPr>
      </p:pic>
      <p:sp>
        <p:nvSpPr>
          <p:cNvPr id="10" name="TextBox 10"/>
          <p:cNvSpPr txBox="1"/>
          <p:nvPr/>
        </p:nvSpPr>
        <p:spPr>
          <a:xfrm>
            <a:off x="5218456" y="1695355"/>
            <a:ext cx="2067314" cy="2265107"/>
          </a:xfrm>
          <a:prstGeom prst="rect">
            <a:avLst/>
          </a:prstGeom>
        </p:spPr>
        <p:txBody>
          <a:bodyPr lIns="0" tIns="0" rIns="0" bIns="0" rtlCol="0" anchor="t">
            <a:spAutoFit/>
          </a:bodyPr>
          <a:lstStyle/>
          <a:p>
            <a:pPr algn="ctr">
              <a:lnSpc>
                <a:spcPts val="2808"/>
              </a:lnSpc>
            </a:pPr>
            <a:r>
              <a:rPr lang="en-US" sz="2400" dirty="0">
                <a:solidFill>
                  <a:srgbClr val="000000"/>
                </a:solidFill>
              </a:rPr>
              <a:t>More than </a:t>
            </a:r>
          </a:p>
          <a:p>
            <a:pPr algn="ctr">
              <a:lnSpc>
                <a:spcPts val="9360"/>
              </a:lnSpc>
            </a:pPr>
            <a:r>
              <a:rPr lang="en-US" sz="6600" dirty="0">
                <a:solidFill>
                  <a:srgbClr val="000000"/>
                </a:solidFill>
              </a:rPr>
              <a:t>1,600</a:t>
            </a:r>
          </a:p>
          <a:p>
            <a:pPr algn="ctr">
              <a:lnSpc>
                <a:spcPts val="2808"/>
              </a:lnSpc>
            </a:pPr>
            <a:r>
              <a:rPr lang="en-US" sz="2133" dirty="0">
                <a:solidFill>
                  <a:srgbClr val="000000"/>
                </a:solidFill>
              </a:rPr>
              <a:t>Peer-Reviewed Publications</a:t>
            </a:r>
          </a:p>
        </p:txBody>
      </p:sp>
      <p:grpSp>
        <p:nvGrpSpPr>
          <p:cNvPr id="11" name="Group 11"/>
          <p:cNvGrpSpPr/>
          <p:nvPr/>
        </p:nvGrpSpPr>
        <p:grpSpPr>
          <a:xfrm>
            <a:off x="8144126" y="1143000"/>
            <a:ext cx="3006474" cy="3217185"/>
            <a:chOff x="0" y="0"/>
            <a:chExt cx="1913890" cy="2159340"/>
          </a:xfrm>
        </p:grpSpPr>
        <p:sp>
          <p:nvSpPr>
            <p:cNvPr id="12" name="Freeform 12"/>
            <p:cNvSpPr/>
            <p:nvPr/>
          </p:nvSpPr>
          <p:spPr>
            <a:xfrm>
              <a:off x="0" y="0"/>
              <a:ext cx="1913890" cy="2159340"/>
            </a:xfrm>
            <a:custGeom>
              <a:avLst/>
              <a:gdLst/>
              <a:ahLst/>
              <a:cxnLst/>
              <a:rect l="l" t="t" r="r" b="b"/>
              <a:pathLst>
                <a:path w="1913890" h="2159340">
                  <a:moveTo>
                    <a:pt x="0" y="0"/>
                  </a:moveTo>
                  <a:lnTo>
                    <a:pt x="1913890" y="0"/>
                  </a:lnTo>
                  <a:lnTo>
                    <a:pt x="1913890" y="2159340"/>
                  </a:lnTo>
                  <a:lnTo>
                    <a:pt x="0" y="2159340"/>
                  </a:lnTo>
                  <a:close/>
                </a:path>
              </a:pathLst>
            </a:custGeom>
            <a:solidFill>
              <a:schemeClr val="tx2"/>
            </a:solidFill>
          </p:spPr>
          <p:txBody>
            <a:bodyPr/>
            <a:lstStyle/>
            <a:p>
              <a:endParaRPr lang="en-US"/>
            </a:p>
          </p:txBody>
        </p:sp>
      </p:grpSp>
      <p:pic>
        <p:nvPicPr>
          <p:cNvPr id="13" name="Picture 13"/>
          <p:cNvPicPr>
            <a:picLocks noChangeAspect="1"/>
          </p:cNvPicPr>
          <p:nvPr/>
        </p:nvPicPr>
        <p:blipFill>
          <a:blip r:embed="rId4"/>
          <a:srcRect/>
          <a:stretch>
            <a:fillRect/>
          </a:stretch>
        </p:blipFill>
        <p:spPr>
          <a:xfrm>
            <a:off x="7324494" y="1897025"/>
            <a:ext cx="1452204" cy="1377344"/>
          </a:xfrm>
          <a:prstGeom prst="rect">
            <a:avLst/>
          </a:prstGeom>
        </p:spPr>
      </p:pic>
      <p:sp>
        <p:nvSpPr>
          <p:cNvPr id="14" name="TextBox 14"/>
          <p:cNvSpPr txBox="1"/>
          <p:nvPr/>
        </p:nvSpPr>
        <p:spPr>
          <a:xfrm>
            <a:off x="8613706" y="1652341"/>
            <a:ext cx="2067314" cy="2261325"/>
          </a:xfrm>
          <a:prstGeom prst="rect">
            <a:avLst/>
          </a:prstGeom>
        </p:spPr>
        <p:txBody>
          <a:bodyPr lIns="0" tIns="0" rIns="0" bIns="0" rtlCol="0" anchor="t">
            <a:spAutoFit/>
          </a:bodyPr>
          <a:lstStyle/>
          <a:p>
            <a:pPr algn="ctr">
              <a:lnSpc>
                <a:spcPts val="2808"/>
              </a:lnSpc>
            </a:pPr>
            <a:r>
              <a:rPr lang="en-US" sz="2400" dirty="0">
                <a:solidFill>
                  <a:sysClr val="windowText" lastClr="000000"/>
                </a:solidFill>
              </a:rPr>
              <a:t>More than </a:t>
            </a:r>
          </a:p>
          <a:p>
            <a:pPr algn="ctr">
              <a:lnSpc>
                <a:spcPts val="9360"/>
              </a:lnSpc>
            </a:pPr>
            <a:r>
              <a:rPr lang="en-US" sz="8000" dirty="0">
                <a:solidFill>
                  <a:sysClr val="windowText" lastClr="000000"/>
                </a:solidFill>
              </a:rPr>
              <a:t>28M</a:t>
            </a:r>
          </a:p>
          <a:p>
            <a:pPr algn="ctr">
              <a:lnSpc>
                <a:spcPts val="2808"/>
              </a:lnSpc>
            </a:pPr>
            <a:r>
              <a:rPr lang="en-US" sz="2133" dirty="0">
                <a:solidFill>
                  <a:sysClr val="windowText" lastClr="000000"/>
                </a:solidFill>
              </a:rPr>
              <a:t>in Grants and Awards</a:t>
            </a:r>
          </a:p>
        </p:txBody>
      </p:sp>
      <p:sp>
        <p:nvSpPr>
          <p:cNvPr id="18" name="TextBox 18"/>
          <p:cNvSpPr txBox="1"/>
          <p:nvPr/>
        </p:nvSpPr>
        <p:spPr>
          <a:xfrm>
            <a:off x="685800" y="5156826"/>
            <a:ext cx="489149" cy="12824"/>
          </a:xfrm>
          <a:prstGeom prst="rect">
            <a:avLst/>
          </a:prstGeom>
        </p:spPr>
        <p:txBody>
          <a:bodyPr lIns="0" tIns="0" rIns="0" bIns="0" rtlCol="0" anchor="t">
            <a:spAutoFit/>
          </a:bodyPr>
          <a:lstStyle/>
          <a:p>
            <a:pPr algn="ctr">
              <a:lnSpc>
                <a:spcPts val="98"/>
              </a:lnSpc>
              <a:spcBef>
                <a:spcPct val="0"/>
              </a:spcBef>
            </a:pPr>
            <a:r>
              <a:rPr lang="en-US" sz="100">
                <a:solidFill>
                  <a:srgbClr val="000000"/>
                </a:solidFill>
                <a:latin typeface="Roboto Condensed"/>
              </a:rPr>
              <a:t>40 full-time faculty members</a:t>
            </a:r>
          </a:p>
        </p:txBody>
      </p:sp>
      <p:grpSp>
        <p:nvGrpSpPr>
          <p:cNvPr id="15" name="Group 15"/>
          <p:cNvGrpSpPr/>
          <p:nvPr/>
        </p:nvGrpSpPr>
        <p:grpSpPr>
          <a:xfrm>
            <a:off x="1344621" y="4532209"/>
            <a:ext cx="9805979" cy="1659879"/>
            <a:chOff x="0" y="0"/>
            <a:chExt cx="3540898" cy="639540"/>
          </a:xfrm>
        </p:grpSpPr>
        <p:sp>
          <p:nvSpPr>
            <p:cNvPr id="16" name="Freeform 16"/>
            <p:cNvSpPr/>
            <p:nvPr/>
          </p:nvSpPr>
          <p:spPr>
            <a:xfrm>
              <a:off x="0" y="0"/>
              <a:ext cx="3540898" cy="639540"/>
            </a:xfrm>
            <a:custGeom>
              <a:avLst/>
              <a:gdLst/>
              <a:ahLst/>
              <a:cxnLst/>
              <a:rect l="l" t="t" r="r" b="b"/>
              <a:pathLst>
                <a:path w="3540898" h="639540">
                  <a:moveTo>
                    <a:pt x="0" y="0"/>
                  </a:moveTo>
                  <a:lnTo>
                    <a:pt x="3540898" y="0"/>
                  </a:lnTo>
                  <a:lnTo>
                    <a:pt x="3540898" y="639540"/>
                  </a:lnTo>
                  <a:lnTo>
                    <a:pt x="0" y="639540"/>
                  </a:lnTo>
                  <a:close/>
                </a:path>
              </a:pathLst>
            </a:custGeom>
            <a:solidFill>
              <a:schemeClr val="accent1"/>
            </a:solidFill>
          </p:spPr>
          <p:txBody>
            <a:bodyPr/>
            <a:lstStyle/>
            <a:p>
              <a:endParaRPr lang="en-US"/>
            </a:p>
          </p:txBody>
        </p:sp>
      </p:grpSp>
      <p:pic>
        <p:nvPicPr>
          <p:cNvPr id="17" name="Picture 17"/>
          <p:cNvPicPr>
            <a:picLocks noChangeAspect="1"/>
          </p:cNvPicPr>
          <p:nvPr/>
        </p:nvPicPr>
        <p:blipFill>
          <a:blip r:embed="rId5"/>
          <a:srcRect/>
          <a:stretch>
            <a:fillRect/>
          </a:stretch>
        </p:blipFill>
        <p:spPr>
          <a:xfrm>
            <a:off x="399299" y="4610570"/>
            <a:ext cx="1668919" cy="1503158"/>
          </a:xfrm>
          <a:prstGeom prst="rect">
            <a:avLst/>
          </a:prstGeom>
        </p:spPr>
      </p:pic>
      <p:grpSp>
        <p:nvGrpSpPr>
          <p:cNvPr id="19" name="Group 19"/>
          <p:cNvGrpSpPr/>
          <p:nvPr/>
        </p:nvGrpSpPr>
        <p:grpSpPr>
          <a:xfrm>
            <a:off x="1510972" y="4961010"/>
            <a:ext cx="7770131" cy="1007824"/>
            <a:chOff x="-554293" y="233808"/>
            <a:chExt cx="16086119" cy="2004856"/>
          </a:xfrm>
        </p:grpSpPr>
        <p:sp>
          <p:nvSpPr>
            <p:cNvPr id="20" name="TextBox 20"/>
            <p:cNvSpPr txBox="1"/>
            <p:nvPr/>
          </p:nvSpPr>
          <p:spPr>
            <a:xfrm>
              <a:off x="-554293" y="284032"/>
              <a:ext cx="3489842" cy="1954632"/>
            </a:xfrm>
            <a:prstGeom prst="rect">
              <a:avLst/>
            </a:prstGeom>
          </p:spPr>
          <p:txBody>
            <a:bodyPr lIns="0" tIns="0" rIns="0" bIns="0" rtlCol="0" anchor="t">
              <a:spAutoFit/>
            </a:bodyPr>
            <a:lstStyle/>
            <a:p>
              <a:pPr algn="ctr">
                <a:lnSpc>
                  <a:spcPts val="7440"/>
                </a:lnSpc>
              </a:pPr>
              <a:r>
                <a:rPr lang="en-US" sz="8000" dirty="0">
                  <a:solidFill>
                    <a:schemeClr val="bg1"/>
                  </a:solidFill>
                </a:rPr>
                <a:t>54</a:t>
              </a:r>
            </a:p>
          </p:txBody>
        </p:sp>
        <p:sp>
          <p:nvSpPr>
            <p:cNvPr id="21" name="TextBox 21"/>
            <p:cNvSpPr txBox="1"/>
            <p:nvPr/>
          </p:nvSpPr>
          <p:spPr>
            <a:xfrm>
              <a:off x="2447086" y="304800"/>
              <a:ext cx="2437757" cy="1341482"/>
            </a:xfrm>
            <a:prstGeom prst="rect">
              <a:avLst/>
            </a:prstGeom>
          </p:spPr>
          <p:txBody>
            <a:bodyPr lIns="0" tIns="0" rIns="0" bIns="0" rtlCol="0" anchor="t">
              <a:spAutoFit/>
            </a:bodyPr>
            <a:lstStyle/>
            <a:p>
              <a:pPr>
                <a:lnSpc>
                  <a:spcPts val="2711"/>
                </a:lnSpc>
              </a:pPr>
              <a:r>
                <a:rPr lang="en-US" sz="2133" dirty="0">
                  <a:solidFill>
                    <a:schemeClr val="bg1"/>
                  </a:solidFill>
                </a:rPr>
                <a:t>Faculty</a:t>
              </a:r>
            </a:p>
            <a:p>
              <a:pPr>
                <a:lnSpc>
                  <a:spcPts val="2711"/>
                </a:lnSpc>
              </a:pPr>
              <a:r>
                <a:rPr lang="en-US" sz="2133" dirty="0">
                  <a:solidFill>
                    <a:schemeClr val="bg1"/>
                  </a:solidFill>
                </a:rPr>
                <a:t>Members</a:t>
              </a:r>
            </a:p>
          </p:txBody>
        </p:sp>
        <p:sp>
          <p:nvSpPr>
            <p:cNvPr id="22" name="TextBox 22"/>
            <p:cNvSpPr txBox="1"/>
            <p:nvPr/>
          </p:nvSpPr>
          <p:spPr>
            <a:xfrm>
              <a:off x="4410160" y="233808"/>
              <a:ext cx="2819861" cy="1954632"/>
            </a:xfrm>
            <a:prstGeom prst="rect">
              <a:avLst/>
            </a:prstGeom>
          </p:spPr>
          <p:txBody>
            <a:bodyPr lIns="0" tIns="0" rIns="0" bIns="0" rtlCol="0" anchor="t">
              <a:spAutoFit/>
            </a:bodyPr>
            <a:lstStyle/>
            <a:p>
              <a:pPr algn="ctr">
                <a:lnSpc>
                  <a:spcPts val="7440"/>
                </a:lnSpc>
              </a:pPr>
              <a:r>
                <a:rPr lang="en-US" sz="8000" dirty="0">
                  <a:solidFill>
                    <a:schemeClr val="bg1"/>
                  </a:solidFill>
                </a:rPr>
                <a:t>18</a:t>
              </a:r>
            </a:p>
          </p:txBody>
        </p:sp>
        <p:sp>
          <p:nvSpPr>
            <p:cNvPr id="23" name="TextBox 23"/>
            <p:cNvSpPr txBox="1"/>
            <p:nvPr/>
          </p:nvSpPr>
          <p:spPr>
            <a:xfrm>
              <a:off x="7121128" y="284032"/>
              <a:ext cx="2437757" cy="1341482"/>
            </a:xfrm>
            <a:prstGeom prst="rect">
              <a:avLst/>
            </a:prstGeom>
          </p:spPr>
          <p:txBody>
            <a:bodyPr lIns="0" tIns="0" rIns="0" bIns="0" rtlCol="0" anchor="t">
              <a:spAutoFit/>
            </a:bodyPr>
            <a:lstStyle/>
            <a:p>
              <a:pPr>
                <a:lnSpc>
                  <a:spcPts val="2711"/>
                </a:lnSpc>
              </a:pPr>
              <a:r>
                <a:rPr lang="en-US" sz="2133" dirty="0">
                  <a:solidFill>
                    <a:schemeClr val="bg1"/>
                  </a:solidFill>
                </a:rPr>
                <a:t>Current Fellows</a:t>
              </a:r>
            </a:p>
          </p:txBody>
        </p:sp>
        <p:sp>
          <p:nvSpPr>
            <p:cNvPr id="24" name="TextBox 24"/>
            <p:cNvSpPr txBox="1"/>
            <p:nvPr/>
          </p:nvSpPr>
          <p:spPr>
            <a:xfrm>
              <a:off x="8926581" y="279466"/>
              <a:ext cx="2819861" cy="1954632"/>
            </a:xfrm>
            <a:prstGeom prst="rect">
              <a:avLst/>
            </a:prstGeom>
          </p:spPr>
          <p:txBody>
            <a:bodyPr lIns="0" tIns="0" rIns="0" bIns="0" rtlCol="0" anchor="t">
              <a:spAutoFit/>
            </a:bodyPr>
            <a:lstStyle/>
            <a:p>
              <a:pPr algn="ctr">
                <a:lnSpc>
                  <a:spcPts val="7440"/>
                </a:lnSpc>
              </a:pPr>
              <a:r>
                <a:rPr lang="en-US" sz="8000" dirty="0">
                  <a:solidFill>
                    <a:schemeClr val="bg1"/>
                  </a:solidFill>
                </a:rPr>
                <a:t>21</a:t>
              </a:r>
            </a:p>
          </p:txBody>
        </p:sp>
        <p:sp>
          <p:nvSpPr>
            <p:cNvPr id="25" name="TextBox 25"/>
            <p:cNvSpPr txBox="1"/>
            <p:nvPr/>
          </p:nvSpPr>
          <p:spPr>
            <a:xfrm>
              <a:off x="11515939" y="361047"/>
              <a:ext cx="4015887" cy="1341483"/>
            </a:xfrm>
            <a:prstGeom prst="rect">
              <a:avLst/>
            </a:prstGeom>
          </p:spPr>
          <p:txBody>
            <a:bodyPr lIns="0" tIns="0" rIns="0" bIns="0" rtlCol="0" anchor="t">
              <a:spAutoFit/>
            </a:bodyPr>
            <a:lstStyle/>
            <a:p>
              <a:pPr>
                <a:lnSpc>
                  <a:spcPts val="2711"/>
                </a:lnSpc>
              </a:pPr>
              <a:r>
                <a:rPr lang="en-US" sz="2133" dirty="0">
                  <a:solidFill>
                    <a:schemeClr val="bg1"/>
                  </a:solidFill>
                </a:rPr>
                <a:t>Full-Time Research Staff</a:t>
              </a:r>
            </a:p>
          </p:txBody>
        </p:sp>
      </p:grpSp>
      <p:sp>
        <p:nvSpPr>
          <p:cNvPr id="2" name="Title 1">
            <a:extLst>
              <a:ext uri="{FF2B5EF4-FFF2-40B4-BE49-F238E27FC236}">
                <a16:creationId xmlns:a16="http://schemas.microsoft.com/office/drawing/2014/main" id="{29F0B945-821D-B665-E47B-5B6A17A28C43}"/>
              </a:ext>
            </a:extLst>
          </p:cNvPr>
          <p:cNvSpPr txBox="1">
            <a:spLocks/>
          </p:cNvSpPr>
          <p:nvPr/>
        </p:nvSpPr>
        <p:spPr>
          <a:xfrm>
            <a:off x="615273" y="487684"/>
            <a:ext cx="10902950" cy="956516"/>
          </a:xfrm>
          <a:prstGeom prst="rect">
            <a:avLst/>
          </a:prstGeom>
        </p:spPr>
        <p:txBody>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dirty="0"/>
              <a:t>CSPH By the Numbers…</a:t>
            </a:r>
          </a:p>
        </p:txBody>
      </p:sp>
      <p:sp>
        <p:nvSpPr>
          <p:cNvPr id="26" name="TextBox 24">
            <a:extLst>
              <a:ext uri="{FF2B5EF4-FFF2-40B4-BE49-F238E27FC236}">
                <a16:creationId xmlns:a16="http://schemas.microsoft.com/office/drawing/2014/main" id="{30D1BFE5-F66A-FE08-9F8E-1641CD99121A}"/>
              </a:ext>
            </a:extLst>
          </p:cNvPr>
          <p:cNvSpPr txBox="1"/>
          <p:nvPr/>
        </p:nvSpPr>
        <p:spPr>
          <a:xfrm>
            <a:off x="8815455" y="4986257"/>
            <a:ext cx="1362087" cy="982577"/>
          </a:xfrm>
          <a:prstGeom prst="rect">
            <a:avLst/>
          </a:prstGeom>
        </p:spPr>
        <p:txBody>
          <a:bodyPr lIns="0" tIns="0" rIns="0" bIns="0" rtlCol="0" anchor="t">
            <a:spAutoFit/>
          </a:bodyPr>
          <a:lstStyle/>
          <a:p>
            <a:pPr algn="ctr">
              <a:lnSpc>
                <a:spcPts val="7440"/>
              </a:lnSpc>
            </a:pPr>
            <a:r>
              <a:rPr lang="en-US" sz="8000" dirty="0">
                <a:solidFill>
                  <a:schemeClr val="bg1"/>
                </a:solidFill>
              </a:rPr>
              <a:t>17</a:t>
            </a:r>
          </a:p>
        </p:txBody>
      </p:sp>
      <p:sp>
        <p:nvSpPr>
          <p:cNvPr id="28" name="TextBox 23">
            <a:extLst>
              <a:ext uri="{FF2B5EF4-FFF2-40B4-BE49-F238E27FC236}">
                <a16:creationId xmlns:a16="http://schemas.microsoft.com/office/drawing/2014/main" id="{2698DD9C-AB4D-CBBE-F2F3-54E164652C40}"/>
              </a:ext>
            </a:extLst>
          </p:cNvPr>
          <p:cNvSpPr txBox="1"/>
          <p:nvPr/>
        </p:nvSpPr>
        <p:spPr>
          <a:xfrm>
            <a:off x="10022249" y="4996697"/>
            <a:ext cx="1177518" cy="674352"/>
          </a:xfrm>
          <a:prstGeom prst="rect">
            <a:avLst/>
          </a:prstGeom>
        </p:spPr>
        <p:txBody>
          <a:bodyPr lIns="0" tIns="0" rIns="0" bIns="0" rtlCol="0" anchor="t">
            <a:spAutoFit/>
          </a:bodyPr>
          <a:lstStyle/>
          <a:p>
            <a:pPr>
              <a:lnSpc>
                <a:spcPts val="2711"/>
              </a:lnSpc>
            </a:pPr>
            <a:r>
              <a:rPr lang="en-US" sz="2133" dirty="0">
                <a:solidFill>
                  <a:schemeClr val="bg1"/>
                </a:solidFill>
              </a:rPr>
              <a:t>Active Grants</a:t>
            </a:r>
          </a:p>
        </p:txBody>
      </p:sp>
      <p:sp>
        <p:nvSpPr>
          <p:cNvPr id="29" name="TextBox 28">
            <a:extLst>
              <a:ext uri="{FF2B5EF4-FFF2-40B4-BE49-F238E27FC236}">
                <a16:creationId xmlns:a16="http://schemas.microsoft.com/office/drawing/2014/main" id="{B34D6C27-19D1-21AB-87CD-8F2014E8C293}"/>
              </a:ext>
            </a:extLst>
          </p:cNvPr>
          <p:cNvSpPr txBox="1"/>
          <p:nvPr/>
        </p:nvSpPr>
        <p:spPr>
          <a:xfrm>
            <a:off x="8713259" y="3871853"/>
            <a:ext cx="1967761" cy="400110"/>
          </a:xfrm>
          <a:prstGeom prst="rect">
            <a:avLst/>
          </a:prstGeom>
          <a:noFill/>
        </p:spPr>
        <p:txBody>
          <a:bodyPr wrap="square" rtlCol="0">
            <a:spAutoFit/>
          </a:bodyPr>
          <a:lstStyle/>
          <a:p>
            <a:r>
              <a:rPr lang="en-US" sz="2000" dirty="0"/>
              <a:t>($5.5M in 2023)</a:t>
            </a:r>
          </a:p>
        </p:txBody>
      </p:sp>
      <p:sp>
        <p:nvSpPr>
          <p:cNvPr id="30" name="Footer Placeholder 3">
            <a:extLst>
              <a:ext uri="{FF2B5EF4-FFF2-40B4-BE49-F238E27FC236}">
                <a16:creationId xmlns:a16="http://schemas.microsoft.com/office/drawing/2014/main" id="{1BAD2002-B30C-549D-7F02-D84639CEDB0F}"/>
              </a:ext>
            </a:extLst>
          </p:cNvPr>
          <p:cNvSpPr>
            <a:spLocks noGrp="1"/>
          </p:cNvSpPr>
          <p:nvPr>
            <p:ph type="ftr" sz="quarter" idx="15"/>
          </p:nvPr>
        </p:nvSpPr>
        <p:spPr>
          <a:xfrm>
            <a:off x="3336324" y="6362188"/>
            <a:ext cx="7707596" cy="153888"/>
          </a:xfrm>
        </p:spPr>
        <p:txBody>
          <a:bodyPr/>
          <a:lstStyle/>
          <a:p>
            <a:r>
              <a:rPr lang="en-US" dirty="0"/>
              <a:t>Brigham and Women’s Hospital – Center for Surgery and Public Health</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6D512-4F67-B618-A571-7847B3EA0A64}"/>
              </a:ext>
            </a:extLst>
          </p:cNvPr>
          <p:cNvSpPr>
            <a:spLocks noGrp="1"/>
          </p:cNvSpPr>
          <p:nvPr>
            <p:ph type="title"/>
          </p:nvPr>
        </p:nvSpPr>
        <p:spPr/>
        <p:txBody>
          <a:bodyPr/>
          <a:lstStyle/>
          <a:p>
            <a:r>
              <a:rPr lang="en-US" dirty="0"/>
              <a:t>Research Fellowship Program</a:t>
            </a:r>
          </a:p>
        </p:txBody>
      </p:sp>
    </p:spTree>
    <p:extLst>
      <p:ext uri="{BB962C8B-B14F-4D97-AF65-F5344CB8AC3E}">
        <p14:creationId xmlns:p14="http://schemas.microsoft.com/office/powerpoint/2010/main" val="1125038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9EE3CA2-05A0-4F57-941B-36FD40C0E8CA}"/>
              </a:ext>
            </a:extLst>
          </p:cNvPr>
          <p:cNvCxnSpPr>
            <a:cxnSpLocks/>
          </p:cNvCxnSpPr>
          <p:nvPr/>
        </p:nvCxnSpPr>
        <p:spPr>
          <a:xfrm>
            <a:off x="-11" y="817203"/>
            <a:ext cx="1219200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8596179-589E-4ECB-8774-1BB335F8F387}"/>
              </a:ext>
            </a:extLst>
          </p:cNvPr>
          <p:cNvSpPr txBox="1"/>
          <p:nvPr/>
        </p:nvSpPr>
        <p:spPr>
          <a:xfrm>
            <a:off x="574535" y="1227038"/>
            <a:ext cx="11323256" cy="1323439"/>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As part of our mission, CSPH prepares future leaders in surgery and surgical health services research through a 2-year research fellowship for medical trainees, Master’s and PhD students. </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For more information about the fellowship program, visit </a:t>
            </a:r>
            <a:r>
              <a:rPr lang="en-US" sz="2000" dirty="0">
                <a:latin typeface="Calibri" panose="020F0502020204030204" pitchFamily="34" charset="0"/>
                <a:cs typeface="Calibri" panose="020F0502020204030204" pitchFamily="34" charset="0"/>
                <a:hlinkClick r:id="rId3"/>
              </a:rPr>
              <a:t>https://csph.brighamandwomens.org/fellowship/</a:t>
            </a:r>
            <a:r>
              <a:rPr lang="en-US" sz="2000" dirty="0">
                <a:latin typeface="Calibri" panose="020F0502020204030204" pitchFamily="34" charset="0"/>
                <a:cs typeface="Calibri" panose="020F0502020204030204" pitchFamily="34" charset="0"/>
              </a:rPr>
              <a:t>. </a:t>
            </a:r>
          </a:p>
        </p:txBody>
      </p:sp>
      <p:sp>
        <p:nvSpPr>
          <p:cNvPr id="2" name="TextBox 1">
            <a:extLst>
              <a:ext uri="{FF2B5EF4-FFF2-40B4-BE49-F238E27FC236}">
                <a16:creationId xmlns:a16="http://schemas.microsoft.com/office/drawing/2014/main" id="{E9D10E4A-0966-49A9-8D8A-5A5080095813}"/>
              </a:ext>
            </a:extLst>
          </p:cNvPr>
          <p:cNvSpPr txBox="1"/>
          <p:nvPr/>
        </p:nvSpPr>
        <p:spPr>
          <a:xfrm>
            <a:off x="7895968" y="2903839"/>
            <a:ext cx="4001823" cy="3062377"/>
          </a:xfrm>
          <a:prstGeom prst="rect">
            <a:avLst/>
          </a:prstGeom>
          <a:solidFill>
            <a:schemeClr val="tx2"/>
          </a:solidFill>
        </p:spPr>
        <p:txBody>
          <a:bodyPr wrap="square" lIns="182880" tIns="182880" rIns="182880" bIns="45720" rtlCol="0" anchor="t">
            <a:spAutoFit/>
          </a:bodyPr>
          <a:lstStyle/>
          <a:p>
            <a:r>
              <a:rPr lang="en-US" sz="2100" dirty="0">
                <a:solidFill>
                  <a:schemeClr val="bg2">
                    <a:lumMod val="25000"/>
                  </a:schemeClr>
                </a:solidFill>
                <a:ea typeface="+mn-lt"/>
                <a:cs typeface="+mn-lt"/>
              </a:rPr>
              <a:t>Prospective research fellows will identify a </a:t>
            </a:r>
            <a:r>
              <a:rPr lang="en-US" sz="2100" b="1" dirty="0">
                <a:solidFill>
                  <a:schemeClr val="bg2">
                    <a:lumMod val="25000"/>
                  </a:schemeClr>
                </a:solidFill>
                <a:ea typeface="+mn-lt"/>
                <a:cs typeface="+mn-lt"/>
              </a:rPr>
              <a:t>core or affiliate faculty member</a:t>
            </a:r>
            <a:r>
              <a:rPr lang="en-US" sz="2100" dirty="0">
                <a:solidFill>
                  <a:schemeClr val="bg2">
                    <a:lumMod val="25000"/>
                  </a:schemeClr>
                </a:solidFill>
                <a:ea typeface="+mn-lt"/>
                <a:cs typeface="+mn-lt"/>
              </a:rPr>
              <a:t> to be their primary or secondary mentor. </a:t>
            </a:r>
          </a:p>
          <a:p>
            <a:endParaRPr lang="en-US" sz="800" dirty="0">
              <a:solidFill>
                <a:schemeClr val="bg2">
                  <a:lumMod val="25000"/>
                </a:schemeClr>
              </a:solidFill>
              <a:ea typeface="+mn-lt"/>
              <a:cs typeface="+mn-lt"/>
            </a:endParaRPr>
          </a:p>
          <a:p>
            <a:r>
              <a:rPr lang="en-US" sz="2100" i="1" dirty="0">
                <a:solidFill>
                  <a:schemeClr val="bg2">
                    <a:lumMod val="25000"/>
                  </a:schemeClr>
                </a:solidFill>
                <a:ea typeface="+mn-lt"/>
                <a:cs typeface="+mn-lt"/>
              </a:rPr>
              <a:t>If you are interested in becoming a mentor, please reach out to Fellowship Director, Louis Nguyen, MD, MBA, MPH.</a:t>
            </a:r>
          </a:p>
          <a:p>
            <a:endParaRPr lang="en-US" sz="800" i="1" dirty="0">
              <a:solidFill>
                <a:schemeClr val="bg2">
                  <a:lumMod val="25000"/>
                </a:schemeClr>
              </a:solidFill>
              <a:ea typeface="+mn-lt"/>
              <a:cs typeface="+mn-lt"/>
            </a:endParaRPr>
          </a:p>
        </p:txBody>
      </p:sp>
      <p:pic>
        <p:nvPicPr>
          <p:cNvPr id="6" name="Picture 5" descr="A group of people posing for a photo&#10;&#10;Description automatically generated">
            <a:extLst>
              <a:ext uri="{FF2B5EF4-FFF2-40B4-BE49-F238E27FC236}">
                <a16:creationId xmlns:a16="http://schemas.microsoft.com/office/drawing/2014/main" id="{57EB92F8-B9E2-2A4E-E98D-1D8387C7293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498" t="10564" b="7885"/>
          <a:stretch/>
        </p:blipFill>
        <p:spPr>
          <a:xfrm>
            <a:off x="645484" y="2903839"/>
            <a:ext cx="6932009" cy="2939266"/>
          </a:xfrm>
          <a:prstGeom prst="rect">
            <a:avLst/>
          </a:prstGeom>
        </p:spPr>
      </p:pic>
      <p:sp>
        <p:nvSpPr>
          <p:cNvPr id="7" name="Title 5">
            <a:extLst>
              <a:ext uri="{FF2B5EF4-FFF2-40B4-BE49-F238E27FC236}">
                <a16:creationId xmlns:a16="http://schemas.microsoft.com/office/drawing/2014/main" id="{C8C28791-8A38-9055-FF1F-12DF4F48DC6F}"/>
              </a:ext>
            </a:extLst>
          </p:cNvPr>
          <p:cNvSpPr txBox="1">
            <a:spLocks/>
          </p:cNvSpPr>
          <p:nvPr/>
        </p:nvSpPr>
        <p:spPr>
          <a:xfrm>
            <a:off x="470079" y="316862"/>
            <a:ext cx="11580254" cy="762000"/>
          </a:xfrm>
          <a:prstGeom prst="rect">
            <a:avLst/>
          </a:prstGeom>
        </p:spPr>
        <p:txBody>
          <a:bodyPr lIns="91440" tIns="45720" rIns="91440" bIns="45720"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chemeClr val="accent2"/>
                </a:solidFill>
              </a:rPr>
              <a:t>CSPH 2-Year Research Fellowship</a:t>
            </a:r>
          </a:p>
        </p:txBody>
      </p:sp>
    </p:spTree>
    <p:extLst>
      <p:ext uri="{BB962C8B-B14F-4D97-AF65-F5344CB8AC3E}">
        <p14:creationId xmlns:p14="http://schemas.microsoft.com/office/powerpoint/2010/main" val="3149287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40D9868-2E56-4779-883B-5E8FC0FE08A5}"/>
              </a:ext>
            </a:extLst>
          </p:cNvPr>
          <p:cNvCxnSpPr>
            <a:cxnSpLocks/>
          </p:cNvCxnSpPr>
          <p:nvPr/>
        </p:nvCxnSpPr>
        <p:spPr>
          <a:xfrm>
            <a:off x="2188319" y="4009623"/>
            <a:ext cx="1259827" cy="965480"/>
          </a:xfrm>
          <a:prstGeom prst="line">
            <a:avLst/>
          </a:prstGeom>
          <a:ln w="1270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E52693-C512-427E-A464-6315FFF49502}"/>
              </a:ext>
            </a:extLst>
          </p:cNvPr>
          <p:cNvCxnSpPr>
            <a:cxnSpLocks/>
          </p:cNvCxnSpPr>
          <p:nvPr/>
        </p:nvCxnSpPr>
        <p:spPr>
          <a:xfrm flipV="1">
            <a:off x="2308688" y="2107650"/>
            <a:ext cx="1146621" cy="1063321"/>
          </a:xfrm>
          <a:prstGeom prst="line">
            <a:avLst/>
          </a:prstGeom>
          <a:ln w="1270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5"/>
          <p:cNvGrpSpPr/>
          <p:nvPr/>
        </p:nvGrpSpPr>
        <p:grpSpPr>
          <a:xfrm>
            <a:off x="2094131" y="3174993"/>
            <a:ext cx="1448205" cy="778851"/>
            <a:chOff x="0" y="0"/>
            <a:chExt cx="1062653" cy="571500"/>
          </a:xfrm>
        </p:grpSpPr>
        <p:sp>
          <p:nvSpPr>
            <p:cNvPr id="6" name="Freeform 6"/>
            <p:cNvSpPr/>
            <p:nvPr/>
          </p:nvSpPr>
          <p:spPr>
            <a:xfrm>
              <a:off x="0" y="255270"/>
              <a:ext cx="1062653" cy="69850"/>
            </a:xfrm>
            <a:custGeom>
              <a:avLst/>
              <a:gdLst/>
              <a:ahLst/>
              <a:cxnLst/>
              <a:rect l="l" t="t" r="r" b="b"/>
              <a:pathLst>
                <a:path w="1062653" h="69850">
                  <a:moveTo>
                    <a:pt x="771823" y="0"/>
                  </a:moveTo>
                  <a:lnTo>
                    <a:pt x="0" y="0"/>
                  </a:lnTo>
                  <a:lnTo>
                    <a:pt x="0" y="69850"/>
                  </a:lnTo>
                  <a:lnTo>
                    <a:pt x="1062653" y="69850"/>
                  </a:lnTo>
                  <a:lnTo>
                    <a:pt x="1062653" y="0"/>
                  </a:lnTo>
                  <a:close/>
                </a:path>
              </a:pathLst>
            </a:custGeom>
            <a:solidFill>
              <a:srgbClr val="000000"/>
            </a:solidFill>
          </p:spPr>
          <p:txBody>
            <a:bodyPr/>
            <a:lstStyle/>
            <a:p>
              <a:endParaRPr lang="en-US"/>
            </a:p>
          </p:txBody>
        </p:sp>
      </p:grpSp>
      <p:pic>
        <p:nvPicPr>
          <p:cNvPr id="7" name="Picture 7"/>
          <p:cNvPicPr>
            <a:picLocks noChangeAspect="1"/>
          </p:cNvPicPr>
          <p:nvPr/>
        </p:nvPicPr>
        <p:blipFill>
          <a:blip r:embed="rId2"/>
          <a:srcRect/>
          <a:stretch>
            <a:fillRect/>
          </a:stretch>
        </p:blipFill>
        <p:spPr>
          <a:xfrm>
            <a:off x="1219200" y="2877901"/>
            <a:ext cx="1373033" cy="1373033"/>
          </a:xfrm>
          <a:prstGeom prst="rect">
            <a:avLst/>
          </a:prstGeom>
        </p:spPr>
      </p:pic>
      <p:pic>
        <p:nvPicPr>
          <p:cNvPr id="8" name="Picture 8"/>
          <p:cNvPicPr>
            <a:picLocks noChangeAspect="1"/>
          </p:cNvPicPr>
          <p:nvPr/>
        </p:nvPicPr>
        <p:blipFill>
          <a:blip r:embed="rId3"/>
          <a:srcRect/>
          <a:stretch>
            <a:fillRect/>
          </a:stretch>
        </p:blipFill>
        <p:spPr>
          <a:xfrm>
            <a:off x="1518075" y="3176778"/>
            <a:ext cx="775277" cy="775277"/>
          </a:xfrm>
          <a:prstGeom prst="rect">
            <a:avLst/>
          </a:prstGeom>
        </p:spPr>
      </p:pic>
      <p:pic>
        <p:nvPicPr>
          <p:cNvPr id="9" name="Picture 9"/>
          <p:cNvPicPr>
            <a:picLocks noChangeAspect="1"/>
          </p:cNvPicPr>
          <p:nvPr/>
        </p:nvPicPr>
        <p:blipFill>
          <a:blip r:embed="rId2">
            <a:duotone>
              <a:prstClr val="black"/>
              <a:srgbClr val="A1D038">
                <a:tint val="45000"/>
                <a:satMod val="400000"/>
              </a:srgbClr>
            </a:duotone>
          </a:blip>
          <a:srcRect/>
          <a:stretch>
            <a:fillRect/>
          </a:stretch>
        </p:blipFill>
        <p:spPr>
          <a:xfrm>
            <a:off x="3157010" y="2877901"/>
            <a:ext cx="1373033" cy="1373033"/>
          </a:xfrm>
          <a:prstGeom prst="rect">
            <a:avLst/>
          </a:prstGeom>
        </p:spPr>
      </p:pic>
      <p:pic>
        <p:nvPicPr>
          <p:cNvPr id="10" name="Picture 10"/>
          <p:cNvPicPr>
            <a:picLocks noChangeAspect="1"/>
          </p:cNvPicPr>
          <p:nvPr/>
        </p:nvPicPr>
        <p:blipFill>
          <a:blip r:embed="rId3">
            <a:duotone>
              <a:prstClr val="black"/>
              <a:srgbClr val="A1D038">
                <a:tint val="45000"/>
                <a:satMod val="400000"/>
              </a:srgbClr>
            </a:duotone>
          </a:blip>
          <a:srcRect/>
          <a:stretch>
            <a:fillRect/>
          </a:stretch>
        </p:blipFill>
        <p:spPr>
          <a:xfrm>
            <a:off x="3448146" y="2939573"/>
            <a:ext cx="780954" cy="780954"/>
          </a:xfrm>
          <a:prstGeom prst="rect">
            <a:avLst/>
          </a:prstGeom>
        </p:spPr>
      </p:pic>
      <p:pic>
        <p:nvPicPr>
          <p:cNvPr id="11" name="Picture 11"/>
          <p:cNvPicPr>
            <a:picLocks noChangeAspect="1"/>
          </p:cNvPicPr>
          <p:nvPr/>
        </p:nvPicPr>
        <p:blipFill>
          <a:blip r:embed="rId2">
            <a:duotone>
              <a:prstClr val="black"/>
              <a:schemeClr val="tx2">
                <a:tint val="45000"/>
                <a:satMod val="400000"/>
              </a:schemeClr>
            </a:duotone>
          </a:blip>
          <a:srcRect/>
          <a:stretch>
            <a:fillRect/>
          </a:stretch>
        </p:blipFill>
        <p:spPr>
          <a:xfrm>
            <a:off x="3157010" y="4565518"/>
            <a:ext cx="1373033" cy="1373033"/>
          </a:xfrm>
          <a:prstGeom prst="rect">
            <a:avLst/>
          </a:prstGeom>
        </p:spPr>
      </p:pic>
      <p:pic>
        <p:nvPicPr>
          <p:cNvPr id="13" name="Picture 13"/>
          <p:cNvPicPr>
            <a:picLocks noChangeAspect="1"/>
          </p:cNvPicPr>
          <p:nvPr/>
        </p:nvPicPr>
        <p:blipFill>
          <a:blip r:embed="rId2">
            <a:duotone>
              <a:prstClr val="black"/>
              <a:schemeClr val="tx2">
                <a:tint val="45000"/>
                <a:satMod val="400000"/>
              </a:schemeClr>
            </a:duotone>
          </a:blip>
          <a:srcRect/>
          <a:stretch>
            <a:fillRect/>
          </a:stretch>
        </p:blipFill>
        <p:spPr>
          <a:xfrm>
            <a:off x="3157010" y="1213007"/>
            <a:ext cx="1373033" cy="1373033"/>
          </a:xfrm>
          <a:prstGeom prst="rect">
            <a:avLst/>
          </a:prstGeom>
        </p:spPr>
      </p:pic>
      <p:pic>
        <p:nvPicPr>
          <p:cNvPr id="14" name="Picture 14"/>
          <p:cNvPicPr>
            <a:picLocks noChangeAspect="1"/>
          </p:cNvPicPr>
          <p:nvPr/>
        </p:nvPicPr>
        <p:blipFill>
          <a:blip r:embed="rId4"/>
          <a:srcRect/>
          <a:stretch>
            <a:fillRect/>
          </a:stretch>
        </p:blipFill>
        <p:spPr>
          <a:xfrm>
            <a:off x="3423261" y="1232356"/>
            <a:ext cx="880370" cy="880370"/>
          </a:xfrm>
          <a:prstGeom prst="rect">
            <a:avLst/>
          </a:prstGeom>
        </p:spPr>
      </p:pic>
      <p:sp>
        <p:nvSpPr>
          <p:cNvPr id="2" name="TextBox 1">
            <a:extLst>
              <a:ext uri="{FF2B5EF4-FFF2-40B4-BE49-F238E27FC236}">
                <a16:creationId xmlns:a16="http://schemas.microsoft.com/office/drawing/2014/main" id="{5D276847-7C9B-406E-BC28-544A87264245}"/>
              </a:ext>
            </a:extLst>
          </p:cNvPr>
          <p:cNvSpPr txBox="1"/>
          <p:nvPr/>
        </p:nvSpPr>
        <p:spPr>
          <a:xfrm>
            <a:off x="6364973" y="1329616"/>
            <a:ext cx="5558952" cy="2585323"/>
          </a:xfrm>
          <a:prstGeom prst="rect">
            <a:avLst/>
          </a:prstGeom>
          <a:noFill/>
        </p:spPr>
        <p:txBody>
          <a:bodyPr wrap="square" rtlCol="0">
            <a:spAutoFit/>
          </a:bodyPr>
          <a:lstStyle/>
          <a:p>
            <a:r>
              <a:rPr lang="en-US" b="1" dirty="0">
                <a:solidFill>
                  <a:schemeClr val="bg2">
                    <a:lumMod val="25000"/>
                  </a:schemeClr>
                </a:solidFill>
              </a:rPr>
              <a:t>Primary Mentors will:</a:t>
            </a:r>
            <a:endParaRPr lang="en-US" i="1" dirty="0"/>
          </a:p>
          <a:p>
            <a:pPr marL="304815" indent="-304815">
              <a:buFont typeface="Arial" panose="020B0604020202020204" pitchFamily="34" charset="0"/>
              <a:buChar char="•"/>
            </a:pPr>
            <a:r>
              <a:rPr lang="en-US" dirty="0"/>
              <a:t>Review and advise the research fellow’s Training &amp; Mentorship plan </a:t>
            </a:r>
          </a:p>
          <a:p>
            <a:pPr marL="304815" indent="-304815">
              <a:buFont typeface="Arial" panose="020B0604020202020204" pitchFamily="34" charset="0"/>
              <a:buChar char="•"/>
            </a:pPr>
            <a:r>
              <a:rPr lang="en-US" dirty="0"/>
              <a:t>Conduct scheduled progress reviews and modify Training &amp; Mentorship plan as necessary</a:t>
            </a:r>
          </a:p>
          <a:p>
            <a:pPr marL="304815" indent="-304815">
              <a:buFont typeface="Arial" panose="020B0604020202020204" pitchFamily="34" charset="0"/>
              <a:buChar char="•"/>
            </a:pPr>
            <a:r>
              <a:rPr lang="en-US" dirty="0"/>
              <a:t>Oversee fellow’s primary research (supporting grant) </a:t>
            </a:r>
          </a:p>
          <a:p>
            <a:pPr marL="304815" indent="-304815">
              <a:buFont typeface="Arial" panose="020B0604020202020204" pitchFamily="34" charset="0"/>
              <a:buChar char="•"/>
            </a:pPr>
            <a:r>
              <a:rPr lang="en-US" dirty="0"/>
              <a:t>Provide and/or identify funding mechanism for the fellow’s research</a:t>
            </a:r>
          </a:p>
          <a:p>
            <a:r>
              <a:rPr lang="en-US" dirty="0">
                <a:solidFill>
                  <a:schemeClr val="tx1">
                    <a:lumMod val="75000"/>
                    <a:lumOff val="25000"/>
                  </a:schemeClr>
                </a:solidFill>
              </a:rPr>
              <a:t>*Primary mentors must be a CSPH Core Faculty Member</a:t>
            </a:r>
          </a:p>
        </p:txBody>
      </p:sp>
      <p:grpSp>
        <p:nvGrpSpPr>
          <p:cNvPr id="3" name="Group 2">
            <a:extLst>
              <a:ext uri="{FF2B5EF4-FFF2-40B4-BE49-F238E27FC236}">
                <a16:creationId xmlns:a16="http://schemas.microsoft.com/office/drawing/2014/main" id="{A7128125-0D16-4402-8226-F378CE1FD4CC}"/>
              </a:ext>
            </a:extLst>
          </p:cNvPr>
          <p:cNvGrpSpPr/>
          <p:nvPr/>
        </p:nvGrpSpPr>
        <p:grpSpPr>
          <a:xfrm>
            <a:off x="5449066" y="1332087"/>
            <a:ext cx="745669" cy="745669"/>
            <a:chOff x="9199873" y="2493834"/>
            <a:chExt cx="1118503" cy="1118503"/>
          </a:xfrm>
        </p:grpSpPr>
        <p:pic>
          <p:nvPicPr>
            <p:cNvPr id="18" name="Picture 9">
              <a:extLst>
                <a:ext uri="{FF2B5EF4-FFF2-40B4-BE49-F238E27FC236}">
                  <a16:creationId xmlns:a16="http://schemas.microsoft.com/office/drawing/2014/main" id="{48971107-E240-4B67-B8BF-6025C3492DA7}"/>
                </a:ext>
              </a:extLst>
            </p:cNvPr>
            <p:cNvPicPr>
              <a:picLocks noChangeAspect="1"/>
            </p:cNvPicPr>
            <p:nvPr/>
          </p:nvPicPr>
          <p:blipFill>
            <a:blip r:embed="rId2">
              <a:duotone>
                <a:prstClr val="black"/>
                <a:srgbClr val="A1D038">
                  <a:tint val="45000"/>
                  <a:satMod val="400000"/>
                </a:srgbClr>
              </a:duotone>
            </a:blip>
            <a:srcRect/>
            <a:stretch>
              <a:fillRect/>
            </a:stretch>
          </p:blipFill>
          <p:spPr>
            <a:xfrm>
              <a:off x="9199873" y="2493834"/>
              <a:ext cx="1118503" cy="1118503"/>
            </a:xfrm>
            <a:prstGeom prst="rect">
              <a:avLst/>
            </a:prstGeom>
          </p:spPr>
        </p:pic>
        <p:pic>
          <p:nvPicPr>
            <p:cNvPr id="20" name="Picture 10">
              <a:extLst>
                <a:ext uri="{FF2B5EF4-FFF2-40B4-BE49-F238E27FC236}">
                  <a16:creationId xmlns:a16="http://schemas.microsoft.com/office/drawing/2014/main" id="{080DA91C-CC3D-42D3-B3D0-1B2571962F9D}"/>
                </a:ext>
              </a:extLst>
            </p:cNvPr>
            <p:cNvPicPr>
              <a:picLocks noChangeAspect="1"/>
            </p:cNvPicPr>
            <p:nvPr/>
          </p:nvPicPr>
          <p:blipFill>
            <a:blip r:embed="rId3">
              <a:duotone>
                <a:prstClr val="black"/>
                <a:srgbClr val="A1D038">
                  <a:tint val="45000"/>
                  <a:satMod val="400000"/>
                </a:srgbClr>
              </a:duotone>
            </a:blip>
            <a:srcRect/>
            <a:stretch>
              <a:fillRect/>
            </a:stretch>
          </p:blipFill>
          <p:spPr>
            <a:xfrm>
              <a:off x="9364896" y="2658857"/>
              <a:ext cx="788455" cy="788455"/>
            </a:xfrm>
            <a:prstGeom prst="rect">
              <a:avLst/>
            </a:prstGeom>
          </p:spPr>
        </p:pic>
      </p:grpSp>
      <p:grpSp>
        <p:nvGrpSpPr>
          <p:cNvPr id="16" name="Group 15">
            <a:extLst>
              <a:ext uri="{FF2B5EF4-FFF2-40B4-BE49-F238E27FC236}">
                <a16:creationId xmlns:a16="http://schemas.microsoft.com/office/drawing/2014/main" id="{30F717C9-390E-4FF4-95EC-2AEBBB1B0961}"/>
              </a:ext>
            </a:extLst>
          </p:cNvPr>
          <p:cNvGrpSpPr/>
          <p:nvPr/>
        </p:nvGrpSpPr>
        <p:grpSpPr>
          <a:xfrm>
            <a:off x="5498734" y="4216132"/>
            <a:ext cx="745669" cy="745669"/>
            <a:chOff x="9242279" y="6440245"/>
            <a:chExt cx="1118503" cy="1118503"/>
          </a:xfrm>
        </p:grpSpPr>
        <p:pic>
          <p:nvPicPr>
            <p:cNvPr id="24" name="Picture 9">
              <a:extLst>
                <a:ext uri="{FF2B5EF4-FFF2-40B4-BE49-F238E27FC236}">
                  <a16:creationId xmlns:a16="http://schemas.microsoft.com/office/drawing/2014/main" id="{EF97BA0E-5E7F-4952-B24B-7085B274EF21}"/>
                </a:ext>
              </a:extLst>
            </p:cNvPr>
            <p:cNvPicPr>
              <a:picLocks noChangeAspect="1"/>
            </p:cNvPicPr>
            <p:nvPr/>
          </p:nvPicPr>
          <p:blipFill>
            <a:blip r:embed="rId2">
              <a:duotone>
                <a:prstClr val="black"/>
                <a:schemeClr val="tx2">
                  <a:tint val="45000"/>
                  <a:satMod val="400000"/>
                </a:schemeClr>
              </a:duotone>
            </a:blip>
            <a:srcRect/>
            <a:stretch>
              <a:fillRect/>
            </a:stretch>
          </p:blipFill>
          <p:spPr>
            <a:xfrm>
              <a:off x="9242279" y="6440245"/>
              <a:ext cx="1118503" cy="1118503"/>
            </a:xfrm>
            <a:prstGeom prst="rect">
              <a:avLst/>
            </a:prstGeom>
          </p:spPr>
        </p:pic>
        <p:pic>
          <p:nvPicPr>
            <p:cNvPr id="25" name="Picture 10">
              <a:extLst>
                <a:ext uri="{FF2B5EF4-FFF2-40B4-BE49-F238E27FC236}">
                  <a16:creationId xmlns:a16="http://schemas.microsoft.com/office/drawing/2014/main" id="{EF25EB43-F608-49C7-B070-09A51EE97BCB}"/>
                </a:ext>
              </a:extLst>
            </p:cNvPr>
            <p:cNvPicPr>
              <a:picLocks noChangeAspect="1"/>
            </p:cNvPicPr>
            <p:nvPr/>
          </p:nvPicPr>
          <p:blipFill>
            <a:blip r:embed="rId3">
              <a:duotone>
                <a:prstClr val="black"/>
                <a:srgbClr val="A1D038">
                  <a:tint val="45000"/>
                  <a:satMod val="400000"/>
                </a:srgbClr>
              </a:duotone>
            </a:blip>
            <a:srcRect/>
            <a:stretch>
              <a:fillRect/>
            </a:stretch>
          </p:blipFill>
          <p:spPr>
            <a:xfrm>
              <a:off x="9407302" y="6605268"/>
              <a:ext cx="788455" cy="788455"/>
            </a:xfrm>
            <a:prstGeom prst="rect">
              <a:avLst/>
            </a:prstGeom>
          </p:spPr>
        </p:pic>
      </p:grpSp>
      <p:sp>
        <p:nvSpPr>
          <p:cNvPr id="26" name="TextBox 25">
            <a:extLst>
              <a:ext uri="{FF2B5EF4-FFF2-40B4-BE49-F238E27FC236}">
                <a16:creationId xmlns:a16="http://schemas.microsoft.com/office/drawing/2014/main" id="{84D18AF0-68A8-4AA9-BE30-BB5ED24B203E}"/>
              </a:ext>
            </a:extLst>
          </p:cNvPr>
          <p:cNvSpPr txBox="1"/>
          <p:nvPr/>
        </p:nvSpPr>
        <p:spPr>
          <a:xfrm>
            <a:off x="6376377" y="4086675"/>
            <a:ext cx="5673956" cy="2031325"/>
          </a:xfrm>
          <a:prstGeom prst="rect">
            <a:avLst/>
          </a:prstGeom>
          <a:noFill/>
        </p:spPr>
        <p:txBody>
          <a:bodyPr wrap="square" rtlCol="0">
            <a:spAutoFit/>
          </a:bodyPr>
          <a:lstStyle/>
          <a:p>
            <a:r>
              <a:rPr lang="en-US" b="1" dirty="0">
                <a:solidFill>
                  <a:schemeClr val="bg2">
                    <a:lumMod val="25000"/>
                  </a:schemeClr>
                </a:solidFill>
              </a:rPr>
              <a:t>Secondary Mentors or Co-mentors will:</a:t>
            </a:r>
          </a:p>
          <a:p>
            <a:pPr marL="304815" indent="-304815">
              <a:buFont typeface="Arial" panose="020B0604020202020204" pitchFamily="34" charset="0"/>
              <a:buChar char="•"/>
            </a:pPr>
            <a:r>
              <a:rPr lang="en-US" dirty="0"/>
              <a:t>Provide guidance and support in developing research methodologies and areas of interest</a:t>
            </a:r>
          </a:p>
          <a:p>
            <a:pPr marL="304815" indent="-304815">
              <a:buFont typeface="Arial" panose="020B0604020202020204" pitchFamily="34" charset="0"/>
              <a:buChar char="•"/>
            </a:pPr>
            <a:r>
              <a:rPr lang="en-US" dirty="0"/>
              <a:t>Support primary research or oversee secondary research as fellow’s time allows</a:t>
            </a:r>
          </a:p>
          <a:p>
            <a:r>
              <a:rPr lang="en-US" dirty="0">
                <a:solidFill>
                  <a:schemeClr val="tx1">
                    <a:lumMod val="75000"/>
                    <a:lumOff val="25000"/>
                  </a:schemeClr>
                </a:solidFill>
              </a:rPr>
              <a:t>*Secondary mentors can be faculty from any division, department, or institution as appropriate</a:t>
            </a:r>
          </a:p>
        </p:txBody>
      </p:sp>
      <p:pic>
        <p:nvPicPr>
          <p:cNvPr id="15" name="Picture 15"/>
          <p:cNvPicPr>
            <a:picLocks noChangeAspect="1"/>
          </p:cNvPicPr>
          <p:nvPr/>
        </p:nvPicPr>
        <p:blipFill>
          <a:blip r:embed="rId5"/>
          <a:srcRect/>
          <a:stretch>
            <a:fillRect/>
          </a:stretch>
        </p:blipFill>
        <p:spPr>
          <a:xfrm>
            <a:off x="1695207" y="2960463"/>
            <a:ext cx="421015" cy="421015"/>
          </a:xfrm>
          <a:prstGeom prst="rect">
            <a:avLst/>
          </a:prstGeom>
        </p:spPr>
      </p:pic>
      <p:sp>
        <p:nvSpPr>
          <p:cNvPr id="4" name="Title 5">
            <a:extLst>
              <a:ext uri="{FF2B5EF4-FFF2-40B4-BE49-F238E27FC236}">
                <a16:creationId xmlns:a16="http://schemas.microsoft.com/office/drawing/2014/main" id="{7E1E79AD-07B1-0258-B622-CB6D378EBC6E}"/>
              </a:ext>
            </a:extLst>
          </p:cNvPr>
          <p:cNvSpPr txBox="1">
            <a:spLocks/>
          </p:cNvSpPr>
          <p:nvPr/>
        </p:nvSpPr>
        <p:spPr>
          <a:xfrm>
            <a:off x="470079" y="316862"/>
            <a:ext cx="11580254" cy="7620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chemeClr val="accent2"/>
                </a:solidFill>
              </a:rPr>
              <a:t>Fellowship Program: Mentor Responsibilities</a:t>
            </a:r>
          </a:p>
        </p:txBody>
      </p:sp>
      <p:sp>
        <p:nvSpPr>
          <p:cNvPr id="21" name="TextBox 20">
            <a:extLst>
              <a:ext uri="{FF2B5EF4-FFF2-40B4-BE49-F238E27FC236}">
                <a16:creationId xmlns:a16="http://schemas.microsoft.com/office/drawing/2014/main" id="{DAFF7E5A-6486-D658-8EF3-EF9458D6BCD3}"/>
              </a:ext>
            </a:extLst>
          </p:cNvPr>
          <p:cNvSpPr txBox="1"/>
          <p:nvPr/>
        </p:nvSpPr>
        <p:spPr>
          <a:xfrm>
            <a:off x="2883818" y="3614828"/>
            <a:ext cx="1929777" cy="499880"/>
          </a:xfrm>
          <a:prstGeom prst="rect">
            <a:avLst/>
          </a:prstGeom>
          <a:noFill/>
        </p:spPr>
        <p:txBody>
          <a:bodyPr wrap="square" rtlCol="0">
            <a:spAutoFit/>
          </a:bodyPr>
          <a:lstStyle/>
          <a:p>
            <a:pPr algn="ctr"/>
            <a:r>
              <a:rPr lang="en-US" sz="1300" b="1" dirty="0">
                <a:solidFill>
                  <a:schemeClr val="bg2">
                    <a:lumMod val="25000"/>
                  </a:schemeClr>
                </a:solidFill>
              </a:rPr>
              <a:t>Primary </a:t>
            </a:r>
          </a:p>
          <a:p>
            <a:pPr algn="ctr">
              <a:lnSpc>
                <a:spcPts val="1680"/>
              </a:lnSpc>
            </a:pPr>
            <a:r>
              <a:rPr lang="en-US" sz="1300" b="1" dirty="0">
                <a:solidFill>
                  <a:schemeClr val="bg2">
                    <a:lumMod val="25000"/>
                  </a:schemeClr>
                </a:solidFill>
              </a:rPr>
              <a:t>Mentor</a:t>
            </a:r>
            <a:r>
              <a:rPr lang="en-US" sz="1300" dirty="0"/>
              <a:t> </a:t>
            </a:r>
          </a:p>
        </p:txBody>
      </p:sp>
      <p:sp>
        <p:nvSpPr>
          <p:cNvPr id="23" name="TextBox 22">
            <a:extLst>
              <a:ext uri="{FF2B5EF4-FFF2-40B4-BE49-F238E27FC236}">
                <a16:creationId xmlns:a16="http://schemas.microsoft.com/office/drawing/2014/main" id="{FA4A5DE6-9A12-59A4-3A9A-52E8A3AEEDAB}"/>
              </a:ext>
            </a:extLst>
          </p:cNvPr>
          <p:cNvSpPr txBox="1"/>
          <p:nvPr/>
        </p:nvSpPr>
        <p:spPr>
          <a:xfrm>
            <a:off x="3035153" y="1958452"/>
            <a:ext cx="1656585" cy="492443"/>
          </a:xfrm>
          <a:prstGeom prst="rect">
            <a:avLst/>
          </a:prstGeom>
          <a:noFill/>
        </p:spPr>
        <p:txBody>
          <a:bodyPr wrap="square">
            <a:spAutoFit/>
          </a:bodyPr>
          <a:lstStyle/>
          <a:p>
            <a:pPr algn="ctr"/>
            <a:r>
              <a:rPr lang="en-US" sz="1300" b="1" dirty="0">
                <a:solidFill>
                  <a:schemeClr val="bg2">
                    <a:lumMod val="25000"/>
                  </a:schemeClr>
                </a:solidFill>
              </a:rPr>
              <a:t>Secondary </a:t>
            </a:r>
          </a:p>
          <a:p>
            <a:pPr algn="ctr"/>
            <a:r>
              <a:rPr lang="en-US" sz="1300" b="1" dirty="0">
                <a:solidFill>
                  <a:schemeClr val="bg2">
                    <a:lumMod val="25000"/>
                  </a:schemeClr>
                </a:solidFill>
              </a:rPr>
              <a:t>Mentor</a:t>
            </a:r>
          </a:p>
        </p:txBody>
      </p:sp>
      <p:pic>
        <p:nvPicPr>
          <p:cNvPr id="27" name="Picture 14">
            <a:extLst>
              <a:ext uri="{FF2B5EF4-FFF2-40B4-BE49-F238E27FC236}">
                <a16:creationId xmlns:a16="http://schemas.microsoft.com/office/drawing/2014/main" id="{749D17C7-CB2E-436A-D00E-F19EE3C9B23B}"/>
              </a:ext>
            </a:extLst>
          </p:cNvPr>
          <p:cNvPicPr>
            <a:picLocks noChangeAspect="1"/>
          </p:cNvPicPr>
          <p:nvPr/>
        </p:nvPicPr>
        <p:blipFill>
          <a:blip r:embed="rId4"/>
          <a:srcRect/>
          <a:stretch>
            <a:fillRect/>
          </a:stretch>
        </p:blipFill>
        <p:spPr>
          <a:xfrm>
            <a:off x="3398438" y="4576457"/>
            <a:ext cx="880370" cy="880370"/>
          </a:xfrm>
          <a:prstGeom prst="rect">
            <a:avLst/>
          </a:prstGeom>
        </p:spPr>
      </p:pic>
      <p:sp>
        <p:nvSpPr>
          <p:cNvPr id="28" name="TextBox 27">
            <a:extLst>
              <a:ext uri="{FF2B5EF4-FFF2-40B4-BE49-F238E27FC236}">
                <a16:creationId xmlns:a16="http://schemas.microsoft.com/office/drawing/2014/main" id="{0FC62DD7-00E5-63BF-B7D6-3189E223DEB7}"/>
              </a:ext>
            </a:extLst>
          </p:cNvPr>
          <p:cNvSpPr txBox="1"/>
          <p:nvPr/>
        </p:nvSpPr>
        <p:spPr>
          <a:xfrm>
            <a:off x="3035558" y="5282131"/>
            <a:ext cx="1656585" cy="492443"/>
          </a:xfrm>
          <a:prstGeom prst="rect">
            <a:avLst/>
          </a:prstGeom>
          <a:noFill/>
        </p:spPr>
        <p:txBody>
          <a:bodyPr wrap="square">
            <a:spAutoFit/>
          </a:bodyPr>
          <a:lstStyle/>
          <a:p>
            <a:pPr algn="ctr"/>
            <a:r>
              <a:rPr lang="en-US" sz="1300" b="1" dirty="0">
                <a:solidFill>
                  <a:schemeClr val="bg2">
                    <a:lumMod val="25000"/>
                  </a:schemeClr>
                </a:solidFill>
              </a:rPr>
              <a:t>Secondary </a:t>
            </a:r>
          </a:p>
          <a:p>
            <a:pPr algn="ctr"/>
            <a:r>
              <a:rPr lang="en-US" sz="1300" b="1" dirty="0">
                <a:solidFill>
                  <a:schemeClr val="bg2">
                    <a:lumMod val="25000"/>
                  </a:schemeClr>
                </a:solidFill>
              </a:rPr>
              <a:t>Mentor</a:t>
            </a:r>
          </a:p>
        </p:txBody>
      </p:sp>
      <p:sp>
        <p:nvSpPr>
          <p:cNvPr id="29" name="TextBox 28">
            <a:extLst>
              <a:ext uri="{FF2B5EF4-FFF2-40B4-BE49-F238E27FC236}">
                <a16:creationId xmlns:a16="http://schemas.microsoft.com/office/drawing/2014/main" id="{FB724440-224F-4925-30BC-9237AC5F522F}"/>
              </a:ext>
            </a:extLst>
          </p:cNvPr>
          <p:cNvSpPr txBox="1"/>
          <p:nvPr/>
        </p:nvSpPr>
        <p:spPr>
          <a:xfrm>
            <a:off x="940824" y="3822320"/>
            <a:ext cx="1929777" cy="292388"/>
          </a:xfrm>
          <a:prstGeom prst="rect">
            <a:avLst/>
          </a:prstGeom>
          <a:noFill/>
        </p:spPr>
        <p:txBody>
          <a:bodyPr wrap="square" rtlCol="0">
            <a:spAutoFit/>
          </a:bodyPr>
          <a:lstStyle/>
          <a:p>
            <a:pPr algn="ctr"/>
            <a:r>
              <a:rPr lang="en-US" sz="1300" b="1" dirty="0">
                <a:solidFill>
                  <a:schemeClr val="bg2">
                    <a:lumMod val="25000"/>
                  </a:schemeClr>
                </a:solidFill>
              </a:rPr>
              <a:t>Fellow</a:t>
            </a:r>
            <a:endParaRPr lang="en-US" sz="13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1BE2AB-FFA5-4EE5-99C9-F6D80AE559EA}"/>
              </a:ext>
            </a:extLst>
          </p:cNvPr>
          <p:cNvSpPr>
            <a:spLocks noGrp="1"/>
          </p:cNvSpPr>
          <p:nvPr>
            <p:ph sz="half" idx="1"/>
          </p:nvPr>
        </p:nvSpPr>
        <p:spPr>
          <a:xfrm>
            <a:off x="609600" y="1143000"/>
            <a:ext cx="5651500" cy="5054600"/>
          </a:xfrm>
        </p:spPr>
        <p:txBody>
          <a:bodyPr vert="horz" lIns="0" tIns="0" rIns="0" bIns="0" rtlCol="0" anchor="t">
            <a:normAutofit lnSpcReduction="10000"/>
          </a:bodyPr>
          <a:lstStyle/>
          <a:p>
            <a:endParaRPr lang="en-US" dirty="0">
              <a:latin typeface="Avenir Black"/>
            </a:endParaRPr>
          </a:p>
          <a:p>
            <a:r>
              <a:rPr lang="en-US" b="1" dirty="0">
                <a:solidFill>
                  <a:schemeClr val="bg2">
                    <a:lumMod val="25000"/>
                  </a:schemeClr>
                </a:solidFill>
              </a:rPr>
              <a:t>Internal and External Educational Opportunities</a:t>
            </a:r>
            <a:endParaRPr lang="en-US" dirty="0">
              <a:solidFill>
                <a:schemeClr val="bg2">
                  <a:lumMod val="25000"/>
                </a:schemeClr>
              </a:solidFill>
            </a:endParaRPr>
          </a:p>
          <a:p>
            <a:pPr marL="285750" indent="-285750">
              <a:buFont typeface="Arial" panose="020B0604020202020204" pitchFamily="34" charset="0"/>
              <a:buChar char="•"/>
            </a:pPr>
            <a:r>
              <a:rPr lang="en-US" sz="1800" dirty="0"/>
              <a:t>Weekly Research Work-in-Progress Meetings</a:t>
            </a:r>
          </a:p>
          <a:p>
            <a:pPr marL="285750" indent="-285750">
              <a:buFont typeface="Arial" panose="020B0604020202020204" pitchFamily="34" charset="0"/>
              <a:buChar char="•"/>
            </a:pPr>
            <a:r>
              <a:rPr lang="en-US" sz="1800" dirty="0"/>
              <a:t>isHSR Summer Workshop</a:t>
            </a:r>
            <a:endParaRPr lang="en-US" sz="1800" dirty="0">
              <a:ea typeface="Calibri"/>
              <a:cs typeface="Calibri"/>
            </a:endParaRPr>
          </a:p>
          <a:p>
            <a:pPr marL="285750" indent="-285750">
              <a:buFont typeface="Arial" panose="020B0604020202020204" pitchFamily="34" charset="0"/>
              <a:buChar char="•"/>
            </a:pPr>
            <a:r>
              <a:rPr lang="en-US" sz="1800" dirty="0">
                <a:ea typeface="Calibri"/>
                <a:cs typeface="Calibri"/>
              </a:rPr>
              <a:t>Meet the Faculty Series</a:t>
            </a:r>
            <a:endParaRPr lang="en-US" sz="1800" dirty="0"/>
          </a:p>
          <a:p>
            <a:pPr marL="285750" indent="-285750">
              <a:buFont typeface="Arial" panose="020B0604020202020204" pitchFamily="34" charset="0"/>
              <a:buChar char="•"/>
            </a:pPr>
            <a:r>
              <a:rPr lang="en-US" sz="1800" dirty="0"/>
              <a:t>Harvard Surgical HSR Speaker Series</a:t>
            </a:r>
          </a:p>
          <a:p>
            <a:pPr marL="285750" indent="-285750">
              <a:buFont typeface="Arial" panose="020B0604020202020204" pitchFamily="34" charset="0"/>
              <a:buChar char="•"/>
            </a:pPr>
            <a:r>
              <a:rPr lang="en-US" sz="1800" dirty="0"/>
              <a:t>Monthly Quantitative Methods Workshops</a:t>
            </a:r>
          </a:p>
          <a:p>
            <a:pPr marL="285750" indent="-285750">
              <a:buFont typeface="Arial" panose="020B0604020202020204" pitchFamily="34" charset="0"/>
              <a:buChar char="•"/>
            </a:pPr>
            <a:r>
              <a:rPr lang="en-US" sz="1800" dirty="0"/>
              <a:t>Monthly Qualitative Methods Workshops</a:t>
            </a:r>
          </a:p>
          <a:p>
            <a:pPr marL="285750" indent="-285750">
              <a:buFont typeface="Arial" panose="020B0604020202020204" pitchFamily="34" charset="0"/>
              <a:buChar char="•"/>
            </a:pPr>
            <a:r>
              <a:rPr lang="en-US" sz="1800" dirty="0">
                <a:ea typeface="Calibri"/>
                <a:cs typeface="Calibri"/>
              </a:rPr>
              <a:t>R Course</a:t>
            </a:r>
          </a:p>
          <a:p>
            <a:pPr marL="285750" indent="-285750">
              <a:buChar char="•"/>
            </a:pPr>
            <a:r>
              <a:rPr lang="en-US" sz="1800" dirty="0">
                <a:ea typeface="Calibri"/>
                <a:cs typeface="Calibri"/>
              </a:rPr>
              <a:t>Grant Development Meetings</a:t>
            </a:r>
          </a:p>
          <a:p>
            <a:endParaRPr lang="en-US" dirty="0">
              <a:solidFill>
                <a:srgbClr val="000000"/>
              </a:solidFill>
              <a:ea typeface="Calibri"/>
              <a:cs typeface="Calibri"/>
            </a:endParaRPr>
          </a:p>
          <a:p>
            <a:r>
              <a:rPr lang="en-US" b="1" dirty="0">
                <a:solidFill>
                  <a:schemeClr val="bg2">
                    <a:lumMod val="25000"/>
                  </a:schemeClr>
                </a:solidFill>
              </a:rPr>
              <a:t>Research and Data Support</a:t>
            </a:r>
          </a:p>
          <a:p>
            <a:pPr marL="342900" indent="-342900">
              <a:buFont typeface="Arial,Sans-Serif" panose="020B0604020202020204" pitchFamily="34" charset="0"/>
              <a:buChar char="•"/>
            </a:pPr>
            <a:r>
              <a:rPr lang="en-US" sz="1700" dirty="0">
                <a:latin typeface="Calibri"/>
                <a:ea typeface="Calibri"/>
                <a:cs typeface="Arial"/>
              </a:rPr>
              <a:t>Statistics and Programming/Coding Support (SAS, STATA, R) </a:t>
            </a:r>
          </a:p>
          <a:p>
            <a:pPr marL="342900" indent="-342900">
              <a:buFont typeface="Arial,Sans-Serif" panose="020B0604020202020204" pitchFamily="34" charset="0"/>
              <a:buChar char="•"/>
            </a:pPr>
            <a:r>
              <a:rPr lang="en-US" sz="1700" dirty="0">
                <a:latin typeface="Calibri"/>
                <a:ea typeface="Calibri"/>
                <a:cs typeface="Arial"/>
              </a:rPr>
              <a:t>Qualitative Data Consultation and Resources (</a:t>
            </a:r>
            <a:r>
              <a:rPr lang="en-US" sz="1700" dirty="0" err="1">
                <a:latin typeface="Calibri"/>
                <a:ea typeface="Calibri"/>
                <a:cs typeface="Arial"/>
              </a:rPr>
              <a:t>ATLAS.ti</a:t>
            </a:r>
            <a:r>
              <a:rPr lang="en-US" sz="1700" dirty="0">
                <a:latin typeface="Calibri"/>
                <a:ea typeface="Calibri"/>
                <a:cs typeface="Arial"/>
              </a:rPr>
              <a:t>) </a:t>
            </a:r>
          </a:p>
          <a:p>
            <a:pPr marL="342900" indent="-342900">
              <a:buFont typeface="Arial,Sans-Serif" panose="020B0604020202020204" pitchFamily="34" charset="0"/>
              <a:buChar char="•"/>
            </a:pPr>
            <a:r>
              <a:rPr lang="en-US" sz="1700" dirty="0">
                <a:latin typeface="Calibri"/>
                <a:ea typeface="Calibri"/>
                <a:cs typeface="Arial"/>
              </a:rPr>
              <a:t>Grant Management, IRB, Methods Review, and Research Admin Support </a:t>
            </a:r>
          </a:p>
          <a:p>
            <a:pPr marL="342900" indent="-342900">
              <a:buFont typeface="Arial,Sans-Serif" panose="020B0604020202020204" pitchFamily="34" charset="0"/>
              <a:buChar char="•"/>
            </a:pPr>
            <a:r>
              <a:rPr lang="en-US" sz="1700" dirty="0">
                <a:latin typeface="Calibri"/>
                <a:ea typeface="Calibri"/>
                <a:cs typeface="Arial"/>
              </a:rPr>
              <a:t>Media and Communications Support</a:t>
            </a:r>
          </a:p>
          <a:p>
            <a:pPr marL="342900" indent="-342900">
              <a:buFont typeface="Arial,Sans-Serif" panose="020B0604020202020204" pitchFamily="34" charset="0"/>
              <a:buChar char="•"/>
            </a:pPr>
            <a:r>
              <a:rPr lang="en-US" sz="1700" dirty="0">
                <a:latin typeface="Calibri"/>
                <a:ea typeface="Calibri"/>
                <a:cs typeface="Arial"/>
              </a:rPr>
              <a:t>Quantitative and Qualitative Workshops  </a:t>
            </a:r>
          </a:p>
          <a:p>
            <a:pPr marL="342900" indent="-342900">
              <a:buFont typeface="Arial,Sans-Serif" panose="020B0604020202020204" pitchFamily="34" charset="0"/>
              <a:buChar char="•"/>
            </a:pPr>
            <a:r>
              <a:rPr lang="en-US" sz="1700" dirty="0">
                <a:latin typeface="Calibri"/>
                <a:ea typeface="Calibri"/>
                <a:cs typeface="Arial"/>
              </a:rPr>
              <a:t>Data Access (DUA dependent) and Data Management Support </a:t>
            </a:r>
            <a:r>
              <a:rPr lang="en-US" sz="2000" dirty="0">
                <a:latin typeface="Arial"/>
                <a:cs typeface="Arial"/>
              </a:rPr>
              <a:t> </a:t>
            </a:r>
            <a:endParaRPr lang="en-US" dirty="0"/>
          </a:p>
          <a:p>
            <a:endParaRPr lang="en-US" dirty="0"/>
          </a:p>
          <a:p>
            <a:endParaRPr lang="en-US" dirty="0"/>
          </a:p>
        </p:txBody>
      </p:sp>
      <p:sp>
        <p:nvSpPr>
          <p:cNvPr id="5" name="Title 4">
            <a:extLst>
              <a:ext uri="{FF2B5EF4-FFF2-40B4-BE49-F238E27FC236}">
                <a16:creationId xmlns:a16="http://schemas.microsoft.com/office/drawing/2014/main" id="{636F7A90-444F-402F-51E5-8BECD82315CA}"/>
              </a:ext>
            </a:extLst>
          </p:cNvPr>
          <p:cNvSpPr>
            <a:spLocks noGrp="1"/>
          </p:cNvSpPr>
          <p:nvPr>
            <p:ph type="title"/>
          </p:nvPr>
        </p:nvSpPr>
        <p:spPr/>
        <p:txBody>
          <a:bodyPr/>
          <a:lstStyle/>
          <a:p>
            <a:r>
              <a:rPr lang="en-US" dirty="0"/>
              <a:t>Resources for Research Fellows</a:t>
            </a:r>
          </a:p>
        </p:txBody>
      </p:sp>
      <p:pic>
        <p:nvPicPr>
          <p:cNvPr id="2" name="Picture 1">
            <a:extLst>
              <a:ext uri="{FF2B5EF4-FFF2-40B4-BE49-F238E27FC236}">
                <a16:creationId xmlns:a16="http://schemas.microsoft.com/office/drawing/2014/main" id="{B4DA3A55-DCA1-5E0B-69ED-672A1A132B5E}"/>
              </a:ext>
            </a:extLst>
          </p:cNvPr>
          <p:cNvPicPr>
            <a:picLocks noChangeAspect="1"/>
          </p:cNvPicPr>
          <p:nvPr/>
        </p:nvPicPr>
        <p:blipFill>
          <a:blip r:embed="rId2"/>
          <a:stretch>
            <a:fillRect/>
          </a:stretch>
        </p:blipFill>
        <p:spPr>
          <a:xfrm>
            <a:off x="6884158" y="276794"/>
            <a:ext cx="4724400" cy="6076950"/>
          </a:xfrm>
          <a:prstGeom prst="rect">
            <a:avLst/>
          </a:prstGeom>
        </p:spPr>
      </p:pic>
    </p:spTree>
    <p:extLst>
      <p:ext uri="{BB962C8B-B14F-4D97-AF65-F5344CB8AC3E}">
        <p14:creationId xmlns:p14="http://schemas.microsoft.com/office/powerpoint/2010/main" val="800479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D9E356C6-4C7A-1C85-DA30-204A36F5DCFD}"/>
              </a:ext>
            </a:extLst>
          </p:cNvPr>
          <p:cNvSpPr/>
          <p:nvPr/>
        </p:nvSpPr>
        <p:spPr>
          <a:xfrm>
            <a:off x="4613182" y="3440328"/>
            <a:ext cx="2965622" cy="132204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ounded Rectangle 14">
            <a:extLst>
              <a:ext uri="{FF2B5EF4-FFF2-40B4-BE49-F238E27FC236}">
                <a16:creationId xmlns:a16="http://schemas.microsoft.com/office/drawing/2014/main" id="{0F53902F-A801-E78B-6E1A-6FE250511880}"/>
              </a:ext>
            </a:extLst>
          </p:cNvPr>
          <p:cNvSpPr/>
          <p:nvPr/>
        </p:nvSpPr>
        <p:spPr>
          <a:xfrm>
            <a:off x="789556" y="3440328"/>
            <a:ext cx="2965622" cy="132204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 name="Straight Connector 4">
            <a:extLst>
              <a:ext uri="{FF2B5EF4-FFF2-40B4-BE49-F238E27FC236}">
                <a16:creationId xmlns:a16="http://schemas.microsoft.com/office/drawing/2014/main" id="{89EE3CA2-05A0-4F57-941B-36FD40C0E8CA}"/>
              </a:ext>
            </a:extLst>
          </p:cNvPr>
          <p:cNvCxnSpPr>
            <a:cxnSpLocks/>
          </p:cNvCxnSpPr>
          <p:nvPr/>
        </p:nvCxnSpPr>
        <p:spPr>
          <a:xfrm>
            <a:off x="-11" y="817203"/>
            <a:ext cx="1219200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8596179-589E-4ECB-8774-1BB335F8F387}"/>
              </a:ext>
            </a:extLst>
          </p:cNvPr>
          <p:cNvSpPr txBox="1"/>
          <p:nvPr/>
        </p:nvSpPr>
        <p:spPr>
          <a:xfrm>
            <a:off x="574535" y="1131990"/>
            <a:ext cx="10915100" cy="707886"/>
          </a:xfrm>
          <a:prstGeom prst="rect">
            <a:avLst/>
          </a:prstGeom>
          <a:noFill/>
        </p:spPr>
        <p:txBody>
          <a:bodyPr wrap="square" rtlCol="0">
            <a:spAutoFit/>
          </a:bodyPr>
          <a:lstStyle/>
          <a:p>
            <a:r>
              <a:rPr lang="en-US" sz="2000" b="1" i="0" dirty="0">
                <a:solidFill>
                  <a:schemeClr val="tx1">
                    <a:lumMod val="75000"/>
                    <a:lumOff val="25000"/>
                  </a:schemeClr>
                </a:solidFill>
                <a:effectLst/>
                <a:highlight>
                  <a:srgbClr val="FEFFFF"/>
                </a:highlight>
                <a:latin typeface="Calibri" panose="020F0502020204030204" pitchFamily="34" charset="0"/>
                <a:cs typeface="Calibri" panose="020F0502020204030204" pitchFamily="34" charset="0"/>
              </a:rPr>
              <a:t>MERITAS</a:t>
            </a:r>
            <a:r>
              <a:rPr lang="en-US" sz="2000" b="0" i="0" dirty="0">
                <a:solidFill>
                  <a:schemeClr val="tx1">
                    <a:lumMod val="75000"/>
                    <a:lumOff val="25000"/>
                  </a:schemeClr>
                </a:solidFill>
                <a:effectLst/>
                <a:highlight>
                  <a:srgbClr val="FEFFFF"/>
                </a:highlight>
                <a:latin typeface="Calibri" panose="020F0502020204030204" pitchFamily="34" charset="0"/>
                <a:cs typeface="Calibri" panose="020F0502020204030204" pitchFamily="34" charset="0"/>
              </a:rPr>
              <a:t> (Mentored Research Training in Aging and Surgery) is a </a:t>
            </a:r>
            <a:r>
              <a:rPr lang="en-US" sz="2000" b="1" i="0" dirty="0">
                <a:solidFill>
                  <a:schemeClr val="tx1">
                    <a:lumMod val="75000"/>
                    <a:lumOff val="25000"/>
                  </a:schemeClr>
                </a:solidFill>
                <a:effectLst/>
                <a:highlight>
                  <a:srgbClr val="FEFFFF"/>
                </a:highlight>
                <a:latin typeface="Calibri" panose="020F0502020204030204" pitchFamily="34" charset="0"/>
                <a:cs typeface="Calibri" panose="020F0502020204030204" pitchFamily="34" charset="0"/>
              </a:rPr>
              <a:t>research training program in aging</a:t>
            </a:r>
            <a:r>
              <a:rPr lang="en-US" sz="2000" b="0" i="0" dirty="0">
                <a:solidFill>
                  <a:schemeClr val="tx1">
                    <a:lumMod val="75000"/>
                    <a:lumOff val="25000"/>
                  </a:schemeClr>
                </a:solidFill>
                <a:effectLst/>
                <a:highlight>
                  <a:srgbClr val="FEFFFF"/>
                </a:highlight>
                <a:latin typeface="Calibri" panose="020F0502020204030204" pitchFamily="34" charset="0"/>
                <a:cs typeface="Calibri" panose="020F0502020204030204" pitchFamily="34" charset="0"/>
              </a:rPr>
              <a:t> tailored to the unique needs of surgical residents. This program provides:</a:t>
            </a:r>
          </a:p>
        </p:txBody>
      </p:sp>
      <p:sp>
        <p:nvSpPr>
          <p:cNvPr id="7" name="Title 5">
            <a:extLst>
              <a:ext uri="{FF2B5EF4-FFF2-40B4-BE49-F238E27FC236}">
                <a16:creationId xmlns:a16="http://schemas.microsoft.com/office/drawing/2014/main" id="{C8C28791-8A38-9055-FF1F-12DF4F48DC6F}"/>
              </a:ext>
            </a:extLst>
          </p:cNvPr>
          <p:cNvSpPr txBox="1">
            <a:spLocks/>
          </p:cNvSpPr>
          <p:nvPr/>
        </p:nvSpPr>
        <p:spPr>
          <a:xfrm>
            <a:off x="470079" y="316862"/>
            <a:ext cx="11580254" cy="762000"/>
          </a:xfrm>
          <a:prstGeom prst="rect">
            <a:avLst/>
          </a:prstGeom>
        </p:spPr>
        <p:txBody>
          <a:bodyPr lIns="91440" tIns="45720" rIns="91440" bIns="45720"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chemeClr val="accent2"/>
                </a:solidFill>
              </a:rPr>
              <a:t>CSPH MERITAS Fellowship</a:t>
            </a:r>
          </a:p>
        </p:txBody>
      </p:sp>
      <p:pic>
        <p:nvPicPr>
          <p:cNvPr id="2" name="Picture 5" descr="Research with solid fill">
            <a:extLst>
              <a:ext uri="{FF2B5EF4-FFF2-40B4-BE49-F238E27FC236}">
                <a16:creationId xmlns:a16="http://schemas.microsoft.com/office/drawing/2014/main" id="{2BC059B5-AAAD-BDC6-4B84-54480A6EC9E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49426" y="2113781"/>
            <a:ext cx="1093147" cy="1093147"/>
          </a:xfrm>
          <a:prstGeom prst="rect">
            <a:avLst/>
          </a:prstGeom>
        </p:spPr>
      </p:pic>
      <p:pic>
        <p:nvPicPr>
          <p:cNvPr id="3" name="Picture 5" descr="Man with cane with solid fill">
            <a:extLst>
              <a:ext uri="{FF2B5EF4-FFF2-40B4-BE49-F238E27FC236}">
                <a16:creationId xmlns:a16="http://schemas.microsoft.com/office/drawing/2014/main" id="{22C0F428-B7FB-F61E-38A2-E7CE1122994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20321" y="2116872"/>
            <a:ext cx="1026998" cy="1026998"/>
          </a:xfrm>
          <a:prstGeom prst="rect">
            <a:avLst/>
          </a:prstGeom>
        </p:spPr>
      </p:pic>
      <p:pic>
        <p:nvPicPr>
          <p:cNvPr id="4" name="Picture 5" descr="Social network with solid fill">
            <a:extLst>
              <a:ext uri="{FF2B5EF4-FFF2-40B4-BE49-F238E27FC236}">
                <a16:creationId xmlns:a16="http://schemas.microsoft.com/office/drawing/2014/main" id="{5A1B77C5-7BE7-EF72-2BA8-865225BEDFE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53062" y="2047637"/>
            <a:ext cx="1218617" cy="1218617"/>
          </a:xfrm>
          <a:prstGeom prst="rect">
            <a:avLst/>
          </a:prstGeom>
        </p:spPr>
      </p:pic>
      <p:sp>
        <p:nvSpPr>
          <p:cNvPr id="10" name="TextBox 9">
            <a:extLst>
              <a:ext uri="{FF2B5EF4-FFF2-40B4-BE49-F238E27FC236}">
                <a16:creationId xmlns:a16="http://schemas.microsoft.com/office/drawing/2014/main" id="{D8CC8CBB-3A10-27B8-6A5B-24DCC225ECD4}"/>
              </a:ext>
            </a:extLst>
          </p:cNvPr>
          <p:cNvSpPr txBox="1"/>
          <p:nvPr/>
        </p:nvSpPr>
        <p:spPr>
          <a:xfrm>
            <a:off x="582190" y="5202298"/>
            <a:ext cx="10907445" cy="707886"/>
          </a:xfrm>
          <a:prstGeom prst="rect">
            <a:avLst/>
          </a:prstGeom>
          <a:noFill/>
        </p:spPr>
        <p:txBody>
          <a:bodyPr wrap="square" rtlCol="0">
            <a:spAutoFit/>
          </a:bodyPr>
          <a:lstStyle/>
          <a:p>
            <a:r>
              <a:rPr lang="en-US" sz="2000" b="0" i="1" dirty="0">
                <a:solidFill>
                  <a:schemeClr val="tx1">
                    <a:lumMod val="75000"/>
                    <a:lumOff val="25000"/>
                  </a:schemeClr>
                </a:solidFill>
                <a:effectLst/>
                <a:highlight>
                  <a:srgbClr val="FEFFFF"/>
                </a:highlight>
                <a:latin typeface="Calibri" panose="020F0502020204030204" pitchFamily="34" charset="0"/>
                <a:cs typeface="Calibri" panose="020F0502020204030204" pitchFamily="34" charset="0"/>
              </a:rPr>
              <a:t>This program is open to surgical residents from any surgical specialty with an interest in researching aging. </a:t>
            </a:r>
            <a:r>
              <a:rPr lang="en-US" sz="2000" i="1" dirty="0">
                <a:solidFill>
                  <a:schemeClr val="tx1">
                    <a:lumMod val="75000"/>
                    <a:lumOff val="25000"/>
                  </a:schemeClr>
                </a:solidFill>
                <a:latin typeface="Calibri" panose="020F0502020204030204" pitchFamily="34" charset="0"/>
                <a:cs typeface="Calibri" panose="020F0502020204030204" pitchFamily="34" charset="0"/>
              </a:rPr>
              <a:t>For more information about MERITAS, visit </a:t>
            </a:r>
            <a:r>
              <a:rPr lang="en-US" sz="2000" i="1" dirty="0">
                <a:solidFill>
                  <a:schemeClr val="tx1">
                    <a:lumMod val="75000"/>
                    <a:lumOff val="25000"/>
                  </a:schemeClr>
                </a:solidFill>
                <a:latin typeface="Calibri" panose="020F0502020204030204" pitchFamily="34" charset="0"/>
                <a:cs typeface="Calibri" panose="020F0502020204030204" pitchFamily="34" charset="0"/>
                <a:hlinkClick r:id="rId9"/>
              </a:rPr>
              <a:t>https://csph.brighamandwomens.org/meritas/</a:t>
            </a:r>
            <a:r>
              <a:rPr lang="en-US" sz="2000" i="1" dirty="0">
                <a:solidFill>
                  <a:schemeClr val="tx1">
                    <a:lumMod val="75000"/>
                    <a:lumOff val="25000"/>
                  </a:schemeClr>
                </a:solidFill>
                <a:latin typeface="Calibri" panose="020F0502020204030204" pitchFamily="34" charset="0"/>
                <a:cs typeface="Calibri" panose="020F0502020204030204" pitchFamily="34" charset="0"/>
              </a:rPr>
              <a:t>. </a:t>
            </a:r>
          </a:p>
        </p:txBody>
      </p:sp>
      <p:sp>
        <p:nvSpPr>
          <p:cNvPr id="12" name="Content Placeholder 5">
            <a:extLst>
              <a:ext uri="{FF2B5EF4-FFF2-40B4-BE49-F238E27FC236}">
                <a16:creationId xmlns:a16="http://schemas.microsoft.com/office/drawing/2014/main" id="{B45EA880-A15C-3716-B155-B0D40096EA8F}"/>
              </a:ext>
            </a:extLst>
          </p:cNvPr>
          <p:cNvSpPr txBox="1">
            <a:spLocks/>
          </p:cNvSpPr>
          <p:nvPr/>
        </p:nvSpPr>
        <p:spPr>
          <a:xfrm>
            <a:off x="982913" y="3626347"/>
            <a:ext cx="2578908" cy="1136026"/>
          </a:xfrm>
          <a:prstGeom prst="rect">
            <a:avLst/>
          </a:prstGeom>
        </p:spPr>
        <p:txBody>
          <a:bodyPr vert="horz" lIns="60960" tIns="30480" rIns="60960" bIns="30480" rtlCol="0">
            <a:normAutofit fontScale="775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ctr">
              <a:lnSpc>
                <a:spcPct val="120000"/>
              </a:lnSpc>
              <a:buNone/>
            </a:pPr>
            <a:r>
              <a:rPr lang="en-US" sz="2300" dirty="0">
                <a:latin typeface="Calibri" panose="020F0502020204030204" pitchFamily="34" charset="0"/>
                <a:cs typeface="Calibri" panose="020F0502020204030204" pitchFamily="34" charset="0"/>
              </a:rPr>
              <a:t>Rigorous training in health services research focused on aging and surgery</a:t>
            </a:r>
          </a:p>
          <a:p>
            <a:pPr>
              <a:lnSpc>
                <a:spcPct val="120000"/>
              </a:lnSpc>
            </a:pPr>
            <a:endParaRPr lang="en-US" sz="1300" dirty="0">
              <a:latin typeface="Calibri" panose="020F0502020204030204" pitchFamily="34" charset="0"/>
              <a:cs typeface="Calibri" panose="020F0502020204030204" pitchFamily="34" charset="0"/>
            </a:endParaRPr>
          </a:p>
        </p:txBody>
      </p:sp>
      <p:sp>
        <p:nvSpPr>
          <p:cNvPr id="18" name="Content Placeholder 5">
            <a:extLst>
              <a:ext uri="{FF2B5EF4-FFF2-40B4-BE49-F238E27FC236}">
                <a16:creationId xmlns:a16="http://schemas.microsoft.com/office/drawing/2014/main" id="{9C75AF26-CAA6-F2D1-5970-1C0C652EB969}"/>
              </a:ext>
            </a:extLst>
          </p:cNvPr>
          <p:cNvSpPr txBox="1">
            <a:spLocks/>
          </p:cNvSpPr>
          <p:nvPr/>
        </p:nvSpPr>
        <p:spPr>
          <a:xfrm>
            <a:off x="4758811" y="3624738"/>
            <a:ext cx="2674364" cy="1136026"/>
          </a:xfrm>
          <a:prstGeom prst="rect">
            <a:avLst/>
          </a:prstGeom>
        </p:spPr>
        <p:txBody>
          <a:bodyPr vert="horz" lIns="60960" tIns="30480" rIns="60960" bIns="3048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ctr">
              <a:buNone/>
            </a:pPr>
            <a:r>
              <a:rPr lang="en-US" sz="1800" dirty="0">
                <a:latin typeface="Calibri" panose="020F0502020204030204" pitchFamily="34" charset="0"/>
                <a:cs typeface="Calibri" panose="020F0502020204030204" pitchFamily="34" charset="0"/>
              </a:rPr>
              <a:t>The opportunity to conduct research from concept to dissemination</a:t>
            </a:r>
          </a:p>
          <a:p>
            <a:endParaRPr lang="en-US" sz="1300" dirty="0">
              <a:latin typeface="Calibri" panose="020F0502020204030204" pitchFamily="34" charset="0"/>
              <a:cs typeface="Calibri" panose="020F0502020204030204" pitchFamily="34" charset="0"/>
            </a:endParaRPr>
          </a:p>
        </p:txBody>
      </p:sp>
      <p:sp>
        <p:nvSpPr>
          <p:cNvPr id="19" name="Rounded Rectangle 18">
            <a:extLst>
              <a:ext uri="{FF2B5EF4-FFF2-40B4-BE49-F238E27FC236}">
                <a16:creationId xmlns:a16="http://schemas.microsoft.com/office/drawing/2014/main" id="{FE5ACA7D-7E74-E425-5A4E-EE03ADE183EB}"/>
              </a:ext>
            </a:extLst>
          </p:cNvPr>
          <p:cNvSpPr/>
          <p:nvPr/>
        </p:nvSpPr>
        <p:spPr>
          <a:xfrm>
            <a:off x="8197123" y="3428175"/>
            <a:ext cx="3330494" cy="131599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Content Placeholder 5">
            <a:extLst>
              <a:ext uri="{FF2B5EF4-FFF2-40B4-BE49-F238E27FC236}">
                <a16:creationId xmlns:a16="http://schemas.microsoft.com/office/drawing/2014/main" id="{DD24AF5E-4E21-A2AA-D258-902833D36FAA}"/>
              </a:ext>
            </a:extLst>
          </p:cNvPr>
          <p:cNvSpPr txBox="1">
            <a:spLocks/>
          </p:cNvSpPr>
          <p:nvPr/>
        </p:nvSpPr>
        <p:spPr>
          <a:xfrm>
            <a:off x="8297886" y="3660984"/>
            <a:ext cx="3104558" cy="1136026"/>
          </a:xfrm>
          <a:prstGeom prst="rect">
            <a:avLst/>
          </a:prstGeom>
        </p:spPr>
        <p:txBody>
          <a:bodyPr vert="horz" lIns="60960" tIns="30480" rIns="60960" bIns="3048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ctr">
              <a:buNone/>
            </a:pPr>
            <a:r>
              <a:rPr lang="en-US" sz="1800" dirty="0">
                <a:latin typeface="Calibri" panose="020F0502020204030204" pitchFamily="34" charset="0"/>
                <a:cs typeface="Calibri" panose="020F0502020204030204" pitchFamily="34" charset="0"/>
              </a:rPr>
              <a:t>Mentorship from investigators with multidisciplinary and methodological expertise </a:t>
            </a:r>
          </a:p>
        </p:txBody>
      </p:sp>
    </p:spTree>
    <p:extLst>
      <p:ext uri="{BB962C8B-B14F-4D97-AF65-F5344CB8AC3E}">
        <p14:creationId xmlns:p14="http://schemas.microsoft.com/office/powerpoint/2010/main" val="2178673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6D512-4F67-B618-A571-7847B3EA0A64}"/>
              </a:ext>
            </a:extLst>
          </p:cNvPr>
          <p:cNvSpPr>
            <a:spLocks noGrp="1"/>
          </p:cNvSpPr>
          <p:nvPr>
            <p:ph type="title"/>
          </p:nvPr>
        </p:nvSpPr>
        <p:spPr/>
        <p:txBody>
          <a:bodyPr/>
          <a:lstStyle/>
          <a:p>
            <a:r>
              <a:rPr lang="en-US" dirty="0"/>
              <a:t>Cores &amp; Resources</a:t>
            </a:r>
          </a:p>
        </p:txBody>
      </p:sp>
    </p:spTree>
    <p:extLst>
      <p:ext uri="{BB962C8B-B14F-4D97-AF65-F5344CB8AC3E}">
        <p14:creationId xmlns:p14="http://schemas.microsoft.com/office/powerpoint/2010/main" val="2531752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01352" y="1387866"/>
            <a:ext cx="3203848" cy="4742290"/>
            <a:chOff x="0" y="0"/>
            <a:chExt cx="1227440" cy="1978457"/>
          </a:xfrm>
        </p:grpSpPr>
        <p:sp>
          <p:nvSpPr>
            <p:cNvPr id="4" name="Freeform 4"/>
            <p:cNvSpPr/>
            <p:nvPr/>
          </p:nvSpPr>
          <p:spPr>
            <a:xfrm>
              <a:off x="0" y="0"/>
              <a:ext cx="1227440" cy="1978457"/>
            </a:xfrm>
            <a:custGeom>
              <a:avLst/>
              <a:gdLst/>
              <a:ahLst/>
              <a:cxnLst/>
              <a:rect l="l" t="t" r="r" b="b"/>
              <a:pathLst>
                <a:path w="1227440" h="1978457">
                  <a:moveTo>
                    <a:pt x="0" y="0"/>
                  </a:moveTo>
                  <a:lnTo>
                    <a:pt x="1227440" y="0"/>
                  </a:lnTo>
                  <a:lnTo>
                    <a:pt x="1227440" y="1978457"/>
                  </a:lnTo>
                  <a:lnTo>
                    <a:pt x="0" y="1978457"/>
                  </a:lnTo>
                  <a:close/>
                </a:path>
              </a:pathLst>
            </a:custGeom>
            <a:solidFill>
              <a:srgbClr val="C9E265"/>
            </a:solidFill>
          </p:spPr>
          <p:txBody>
            <a:bodyPr/>
            <a:lstStyle/>
            <a:p>
              <a:endParaRPr lang="en-US"/>
            </a:p>
          </p:txBody>
        </p:sp>
      </p:grpSp>
      <p:grpSp>
        <p:nvGrpSpPr>
          <p:cNvPr id="5" name="Group 5"/>
          <p:cNvGrpSpPr/>
          <p:nvPr/>
        </p:nvGrpSpPr>
        <p:grpSpPr>
          <a:xfrm>
            <a:off x="679154" y="1600207"/>
            <a:ext cx="915354" cy="862008"/>
            <a:chOff x="0" y="-2"/>
            <a:chExt cx="2410166" cy="2410164"/>
          </a:xfrm>
        </p:grpSpPr>
        <p:pic>
          <p:nvPicPr>
            <p:cNvPr id="6" name="Picture 6"/>
            <p:cNvPicPr>
              <a:picLocks noChangeAspect="1"/>
            </p:cNvPicPr>
            <p:nvPr/>
          </p:nvPicPr>
          <p:blipFill>
            <a:blip r:embed="rId3"/>
            <a:srcRect/>
            <a:stretch>
              <a:fillRect/>
            </a:stretch>
          </p:blipFill>
          <p:spPr>
            <a:xfrm>
              <a:off x="0" y="-2"/>
              <a:ext cx="2410166" cy="2410164"/>
            </a:xfrm>
            <a:prstGeom prst="rect">
              <a:avLst/>
            </a:prstGeom>
          </p:spPr>
        </p:pic>
        <p:pic>
          <p:nvPicPr>
            <p:cNvPr id="7" name="Picture 7"/>
            <p:cNvPicPr>
              <a:picLocks noChangeAspect="1"/>
            </p:cNvPicPr>
            <p:nvPr/>
          </p:nvPicPr>
          <p:blipFill>
            <a:blip r:embed="rId4"/>
            <a:srcRect/>
            <a:stretch>
              <a:fillRect/>
            </a:stretch>
          </p:blipFill>
          <p:spPr>
            <a:xfrm>
              <a:off x="188990" y="156014"/>
              <a:ext cx="2196029" cy="2196028"/>
            </a:xfrm>
            <a:prstGeom prst="rect">
              <a:avLst/>
            </a:prstGeom>
          </p:spPr>
        </p:pic>
      </p:grpSp>
      <p:pic>
        <p:nvPicPr>
          <p:cNvPr id="12" name="Picture 12"/>
          <p:cNvPicPr>
            <a:picLocks noChangeAspect="1"/>
          </p:cNvPicPr>
          <p:nvPr/>
        </p:nvPicPr>
        <p:blipFill>
          <a:blip r:embed="rId3"/>
          <a:srcRect/>
          <a:stretch>
            <a:fillRect/>
          </a:stretch>
        </p:blipFill>
        <p:spPr>
          <a:xfrm>
            <a:off x="695506" y="5002515"/>
            <a:ext cx="883598" cy="862007"/>
          </a:xfrm>
          <a:prstGeom prst="rect">
            <a:avLst/>
          </a:prstGeom>
        </p:spPr>
      </p:pic>
      <p:sp>
        <p:nvSpPr>
          <p:cNvPr id="18" name="TextBox 18"/>
          <p:cNvSpPr txBox="1"/>
          <p:nvPr/>
        </p:nvSpPr>
        <p:spPr>
          <a:xfrm>
            <a:off x="1771804" y="2693988"/>
            <a:ext cx="1579272" cy="830035"/>
          </a:xfrm>
          <a:prstGeom prst="rect">
            <a:avLst/>
          </a:prstGeom>
        </p:spPr>
        <p:txBody>
          <a:bodyPr wrap="square" lIns="0" tIns="0" rIns="0" bIns="0" rtlCol="0" anchor="t">
            <a:spAutoFit/>
          </a:bodyPr>
          <a:lstStyle/>
          <a:p>
            <a:pPr>
              <a:lnSpc>
                <a:spcPts val="2239"/>
              </a:lnSpc>
              <a:spcBef>
                <a:spcPct val="0"/>
              </a:spcBef>
            </a:pPr>
            <a:r>
              <a:rPr lang="en-US" sz="1600" dirty="0">
                <a:solidFill>
                  <a:srgbClr val="000000"/>
                </a:solidFill>
              </a:rPr>
              <a:t>DATA </a:t>
            </a:r>
          </a:p>
          <a:p>
            <a:pPr>
              <a:lnSpc>
                <a:spcPts val="2239"/>
              </a:lnSpc>
              <a:spcBef>
                <a:spcPct val="0"/>
              </a:spcBef>
            </a:pPr>
            <a:r>
              <a:rPr lang="en-US" sz="1600" dirty="0">
                <a:solidFill>
                  <a:srgbClr val="000000"/>
                </a:solidFill>
              </a:rPr>
              <a:t>MANAGEMENT </a:t>
            </a:r>
          </a:p>
          <a:p>
            <a:pPr>
              <a:lnSpc>
                <a:spcPts val="2239"/>
              </a:lnSpc>
              <a:spcBef>
                <a:spcPct val="0"/>
              </a:spcBef>
            </a:pPr>
            <a:r>
              <a:rPr lang="en-US" sz="1600" dirty="0">
                <a:solidFill>
                  <a:srgbClr val="000000"/>
                </a:solidFill>
              </a:rPr>
              <a:t>&amp; STORAGE</a:t>
            </a:r>
          </a:p>
        </p:txBody>
      </p:sp>
      <p:sp>
        <p:nvSpPr>
          <p:cNvPr id="19" name="TextBox 19"/>
          <p:cNvSpPr txBox="1"/>
          <p:nvPr/>
        </p:nvSpPr>
        <p:spPr>
          <a:xfrm>
            <a:off x="1771804" y="4022231"/>
            <a:ext cx="1857930" cy="547907"/>
          </a:xfrm>
          <a:prstGeom prst="rect">
            <a:avLst/>
          </a:prstGeom>
        </p:spPr>
        <p:txBody>
          <a:bodyPr wrap="square" lIns="0" tIns="0" rIns="0" bIns="0" rtlCol="0" anchor="t">
            <a:spAutoFit/>
          </a:bodyPr>
          <a:lstStyle/>
          <a:p>
            <a:pPr>
              <a:lnSpc>
                <a:spcPts val="2239"/>
              </a:lnSpc>
              <a:spcBef>
                <a:spcPct val="0"/>
              </a:spcBef>
            </a:pPr>
            <a:r>
              <a:rPr lang="en-US" sz="1600" dirty="0">
                <a:solidFill>
                  <a:srgbClr val="000000"/>
                </a:solidFill>
              </a:rPr>
              <a:t>HEALTH POLICY &amp; ADVOCACY</a:t>
            </a:r>
          </a:p>
        </p:txBody>
      </p:sp>
      <p:sp>
        <p:nvSpPr>
          <p:cNvPr id="20" name="TextBox 20"/>
          <p:cNvSpPr txBox="1"/>
          <p:nvPr/>
        </p:nvSpPr>
        <p:spPr>
          <a:xfrm>
            <a:off x="1823190" y="5218652"/>
            <a:ext cx="1609381" cy="547907"/>
          </a:xfrm>
          <a:prstGeom prst="rect">
            <a:avLst/>
          </a:prstGeom>
        </p:spPr>
        <p:txBody>
          <a:bodyPr wrap="square" lIns="0" tIns="0" rIns="0" bIns="0" rtlCol="0" anchor="t">
            <a:spAutoFit/>
          </a:bodyPr>
          <a:lstStyle/>
          <a:p>
            <a:pPr>
              <a:lnSpc>
                <a:spcPts val="2239"/>
              </a:lnSpc>
              <a:spcBef>
                <a:spcPct val="0"/>
              </a:spcBef>
            </a:pPr>
            <a:r>
              <a:rPr lang="en-US" sz="1600" dirty="0">
                <a:solidFill>
                  <a:srgbClr val="000000"/>
                </a:solidFill>
              </a:rPr>
              <a:t>QUALITATIVE RESEARCH</a:t>
            </a:r>
          </a:p>
        </p:txBody>
      </p:sp>
      <p:sp>
        <p:nvSpPr>
          <p:cNvPr id="14" name="TextBox 14"/>
          <p:cNvSpPr txBox="1"/>
          <p:nvPr/>
        </p:nvSpPr>
        <p:spPr>
          <a:xfrm>
            <a:off x="1760877" y="1617834"/>
            <a:ext cx="1521753" cy="547907"/>
          </a:xfrm>
          <a:prstGeom prst="rect">
            <a:avLst/>
          </a:prstGeom>
        </p:spPr>
        <p:txBody>
          <a:bodyPr wrap="square" lIns="0" tIns="0" rIns="0" bIns="0" rtlCol="0" anchor="t">
            <a:spAutoFit/>
          </a:bodyPr>
          <a:lstStyle/>
          <a:p>
            <a:pPr>
              <a:lnSpc>
                <a:spcPts val="2239"/>
              </a:lnSpc>
              <a:spcBef>
                <a:spcPct val="0"/>
              </a:spcBef>
            </a:pPr>
            <a:r>
              <a:rPr lang="en-US" sz="1600" dirty="0">
                <a:solidFill>
                  <a:srgbClr val="000000"/>
                </a:solidFill>
              </a:rPr>
              <a:t>DATA SCIENCE &amp; BIOSTATISTICS</a:t>
            </a:r>
          </a:p>
        </p:txBody>
      </p:sp>
      <p:pic>
        <p:nvPicPr>
          <p:cNvPr id="24" name="Picture 23">
            <a:extLst>
              <a:ext uri="{FF2B5EF4-FFF2-40B4-BE49-F238E27FC236}">
                <a16:creationId xmlns:a16="http://schemas.microsoft.com/office/drawing/2014/main" id="{9BCA1EE3-5C8F-4CB9-A3DE-7525913BCC3D}"/>
              </a:ext>
            </a:extLst>
          </p:cNvPr>
          <p:cNvPicPr>
            <a:picLocks noChangeAspect="1"/>
          </p:cNvPicPr>
          <p:nvPr/>
        </p:nvPicPr>
        <p:blipFill>
          <a:blip r:embed="rId5"/>
          <a:stretch>
            <a:fillRect/>
          </a:stretch>
        </p:blipFill>
        <p:spPr>
          <a:xfrm>
            <a:off x="4019578" y="2235617"/>
            <a:ext cx="4014658" cy="38165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2">
            <a:extLst>
              <a:ext uri="{FF2B5EF4-FFF2-40B4-BE49-F238E27FC236}">
                <a16:creationId xmlns:a16="http://schemas.microsoft.com/office/drawing/2014/main" id="{F370BD77-5F23-1391-5AE4-4F0F7EDEC799}"/>
              </a:ext>
            </a:extLst>
          </p:cNvPr>
          <p:cNvPicPr>
            <a:picLocks noChangeAspect="1"/>
          </p:cNvPicPr>
          <p:nvPr/>
        </p:nvPicPr>
        <p:blipFill>
          <a:blip r:embed="rId3"/>
          <a:srcRect/>
          <a:stretch>
            <a:fillRect/>
          </a:stretch>
        </p:blipFill>
        <p:spPr>
          <a:xfrm>
            <a:off x="685048" y="3865182"/>
            <a:ext cx="883598" cy="862007"/>
          </a:xfrm>
          <a:prstGeom prst="rect">
            <a:avLst/>
          </a:prstGeom>
        </p:spPr>
      </p:pic>
      <p:grpSp>
        <p:nvGrpSpPr>
          <p:cNvPr id="30" name="Group 29">
            <a:extLst>
              <a:ext uri="{FF2B5EF4-FFF2-40B4-BE49-F238E27FC236}">
                <a16:creationId xmlns:a16="http://schemas.microsoft.com/office/drawing/2014/main" id="{73114B26-E873-4E17-8BD7-3B7407062647}"/>
              </a:ext>
            </a:extLst>
          </p:cNvPr>
          <p:cNvGrpSpPr/>
          <p:nvPr/>
        </p:nvGrpSpPr>
        <p:grpSpPr>
          <a:xfrm>
            <a:off x="8548615" y="1387866"/>
            <a:ext cx="3342032" cy="4754160"/>
            <a:chOff x="13030199" y="1656105"/>
            <a:chExt cx="4805772" cy="7556934"/>
          </a:xfrm>
        </p:grpSpPr>
        <p:sp>
          <p:nvSpPr>
            <p:cNvPr id="25" name="Rectangle 24">
              <a:extLst>
                <a:ext uri="{FF2B5EF4-FFF2-40B4-BE49-F238E27FC236}">
                  <a16:creationId xmlns:a16="http://schemas.microsoft.com/office/drawing/2014/main" id="{468B9F7F-D137-48B3-83F3-8BD6EB968A9B}"/>
                </a:ext>
              </a:extLst>
            </p:cNvPr>
            <p:cNvSpPr/>
            <p:nvPr/>
          </p:nvSpPr>
          <p:spPr>
            <a:xfrm>
              <a:off x="13030199" y="1656105"/>
              <a:ext cx="4805772" cy="7556934"/>
            </a:xfrm>
            <a:prstGeom prst="rect">
              <a:avLst/>
            </a:prstGeom>
            <a:solidFill>
              <a:srgbClr val="0005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aphicFrame>
          <p:nvGraphicFramePr>
            <p:cNvPr id="26" name="Diagram 25">
              <a:extLst>
                <a:ext uri="{FF2B5EF4-FFF2-40B4-BE49-F238E27FC236}">
                  <a16:creationId xmlns:a16="http://schemas.microsoft.com/office/drawing/2014/main" id="{95E4F72D-F053-43E8-AB9F-1F3D5505901A}"/>
                </a:ext>
              </a:extLst>
            </p:cNvPr>
            <p:cNvGraphicFramePr/>
            <p:nvPr>
              <p:extLst>
                <p:ext uri="{D42A27DB-BD31-4B8C-83A1-F6EECF244321}">
                  <p14:modId xmlns:p14="http://schemas.microsoft.com/office/powerpoint/2010/main" val="102640894"/>
                </p:ext>
              </p:extLst>
            </p:nvPr>
          </p:nvGraphicFramePr>
          <p:xfrm>
            <a:off x="13574943" y="1656105"/>
            <a:ext cx="4040018" cy="730814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grpSp>
        <p:nvGrpSpPr>
          <p:cNvPr id="34" name="Group 33">
            <a:extLst>
              <a:ext uri="{FF2B5EF4-FFF2-40B4-BE49-F238E27FC236}">
                <a16:creationId xmlns:a16="http://schemas.microsoft.com/office/drawing/2014/main" id="{F1B15576-4469-46A4-BA5B-EA9CA21D3DB9}"/>
              </a:ext>
            </a:extLst>
          </p:cNvPr>
          <p:cNvGrpSpPr/>
          <p:nvPr/>
        </p:nvGrpSpPr>
        <p:grpSpPr>
          <a:xfrm>
            <a:off x="4116178" y="1328604"/>
            <a:ext cx="4341573" cy="759027"/>
            <a:chOff x="6052079" y="2001119"/>
            <a:chExt cx="6512360" cy="1138540"/>
          </a:xfrm>
        </p:grpSpPr>
        <p:sp>
          <p:nvSpPr>
            <p:cNvPr id="28" name="TextBox 27">
              <a:extLst>
                <a:ext uri="{FF2B5EF4-FFF2-40B4-BE49-F238E27FC236}">
                  <a16:creationId xmlns:a16="http://schemas.microsoft.com/office/drawing/2014/main" id="{321B2403-6AB9-4EF6-AEDD-72DCEA0F331F}"/>
                </a:ext>
              </a:extLst>
            </p:cNvPr>
            <p:cNvSpPr txBox="1"/>
            <p:nvPr/>
          </p:nvSpPr>
          <p:spPr>
            <a:xfrm>
              <a:off x="6052079" y="2031663"/>
              <a:ext cx="3059874" cy="1107996"/>
            </a:xfrm>
            <a:prstGeom prst="rect">
              <a:avLst/>
            </a:prstGeom>
            <a:noFill/>
          </p:spPr>
          <p:txBody>
            <a:bodyPr wrap="square" rtlCol="0">
              <a:spAutoFit/>
            </a:bodyPr>
            <a:lstStyle/>
            <a:p>
              <a:r>
                <a:rPr lang="en-US" sz="1400" dirty="0"/>
                <a:t>FACULTY</a:t>
              </a:r>
            </a:p>
            <a:p>
              <a:r>
                <a:rPr lang="en-US" sz="1400" dirty="0"/>
                <a:t>FELLOWS</a:t>
              </a:r>
            </a:p>
            <a:p>
              <a:r>
                <a:rPr lang="en-US" sz="1400" dirty="0"/>
                <a:t>RESEARCH STAFF</a:t>
              </a:r>
            </a:p>
          </p:txBody>
        </p:sp>
        <p:sp>
          <p:nvSpPr>
            <p:cNvPr id="29" name="TextBox 28">
              <a:extLst>
                <a:ext uri="{FF2B5EF4-FFF2-40B4-BE49-F238E27FC236}">
                  <a16:creationId xmlns:a16="http://schemas.microsoft.com/office/drawing/2014/main" id="{089BED68-AD86-4622-A6A5-AA6D01423D1F}"/>
                </a:ext>
              </a:extLst>
            </p:cNvPr>
            <p:cNvSpPr txBox="1"/>
            <p:nvPr/>
          </p:nvSpPr>
          <p:spPr>
            <a:xfrm>
              <a:off x="8795863" y="2001119"/>
              <a:ext cx="3768576" cy="1107996"/>
            </a:xfrm>
            <a:prstGeom prst="rect">
              <a:avLst/>
            </a:prstGeom>
            <a:noFill/>
          </p:spPr>
          <p:txBody>
            <a:bodyPr wrap="square" rtlCol="0">
              <a:spAutoFit/>
            </a:bodyPr>
            <a:lstStyle/>
            <a:p>
              <a:r>
                <a:rPr lang="en-US" sz="1400" dirty="0"/>
                <a:t>BIOSTATISTICIANS</a:t>
              </a:r>
            </a:p>
            <a:p>
              <a:r>
                <a:rPr lang="en-US" sz="1400" dirty="0"/>
                <a:t>PROJECT MANAGERS</a:t>
              </a:r>
            </a:p>
            <a:p>
              <a:r>
                <a:rPr lang="en-US" sz="1400" dirty="0"/>
                <a:t>ADMINISTRATIVE STAFF</a:t>
              </a:r>
            </a:p>
          </p:txBody>
        </p:sp>
      </p:grpSp>
      <p:sp>
        <p:nvSpPr>
          <p:cNvPr id="31" name="TextBox 30">
            <a:extLst>
              <a:ext uri="{FF2B5EF4-FFF2-40B4-BE49-F238E27FC236}">
                <a16:creationId xmlns:a16="http://schemas.microsoft.com/office/drawing/2014/main" id="{C732E305-F0DF-459C-BED4-FE97DA11C3FD}"/>
              </a:ext>
            </a:extLst>
          </p:cNvPr>
          <p:cNvSpPr txBox="1"/>
          <p:nvPr/>
        </p:nvSpPr>
        <p:spPr>
          <a:xfrm>
            <a:off x="463192" y="988396"/>
            <a:ext cx="2895600" cy="400110"/>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ACCESS EXPERTISE</a:t>
            </a:r>
          </a:p>
        </p:txBody>
      </p:sp>
      <p:sp>
        <p:nvSpPr>
          <p:cNvPr id="32" name="TextBox 31">
            <a:extLst>
              <a:ext uri="{FF2B5EF4-FFF2-40B4-BE49-F238E27FC236}">
                <a16:creationId xmlns:a16="http://schemas.microsoft.com/office/drawing/2014/main" id="{9019EB56-BC17-412E-905F-063C5CCF506C}"/>
              </a:ext>
            </a:extLst>
          </p:cNvPr>
          <p:cNvSpPr txBox="1"/>
          <p:nvPr/>
        </p:nvSpPr>
        <p:spPr>
          <a:xfrm>
            <a:off x="3736594" y="988396"/>
            <a:ext cx="4252491" cy="400110"/>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LEARN AND BE INSPIRED BY OUR:</a:t>
            </a:r>
          </a:p>
        </p:txBody>
      </p:sp>
      <p:sp>
        <p:nvSpPr>
          <p:cNvPr id="33" name="TextBox 32">
            <a:extLst>
              <a:ext uri="{FF2B5EF4-FFF2-40B4-BE49-F238E27FC236}">
                <a16:creationId xmlns:a16="http://schemas.microsoft.com/office/drawing/2014/main" id="{95C00787-C554-42C1-8568-597D00314CC5}"/>
              </a:ext>
            </a:extLst>
          </p:cNvPr>
          <p:cNvSpPr txBox="1"/>
          <p:nvPr/>
        </p:nvSpPr>
        <p:spPr>
          <a:xfrm>
            <a:off x="8366887" y="988396"/>
            <a:ext cx="3667741" cy="400110"/>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BUILD COLLABORATIONS</a:t>
            </a:r>
          </a:p>
        </p:txBody>
      </p:sp>
      <p:pic>
        <p:nvPicPr>
          <p:cNvPr id="27" name="Picture 26">
            <a:extLst>
              <a:ext uri="{FF2B5EF4-FFF2-40B4-BE49-F238E27FC236}">
                <a16:creationId xmlns:a16="http://schemas.microsoft.com/office/drawing/2014/main" id="{54DC484E-1099-A944-A283-269B1CDE26B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66677" y="5135053"/>
            <a:ext cx="544679" cy="544679"/>
          </a:xfrm>
          <a:prstGeom prst="rect">
            <a:avLst/>
          </a:prstGeom>
        </p:spPr>
      </p:pic>
      <p:pic>
        <p:nvPicPr>
          <p:cNvPr id="10" name="Picture 10"/>
          <p:cNvPicPr>
            <a:picLocks noChangeAspect="1"/>
          </p:cNvPicPr>
          <p:nvPr/>
        </p:nvPicPr>
        <p:blipFill>
          <a:blip r:embed="rId12"/>
          <a:srcRect/>
          <a:stretch>
            <a:fillRect/>
          </a:stretch>
        </p:blipFill>
        <p:spPr>
          <a:xfrm>
            <a:off x="753227" y="3887576"/>
            <a:ext cx="815419" cy="795494"/>
          </a:xfrm>
          <a:prstGeom prst="rect">
            <a:avLst/>
          </a:prstGeom>
        </p:spPr>
      </p:pic>
      <p:pic>
        <p:nvPicPr>
          <p:cNvPr id="11" name="Picture 12">
            <a:extLst>
              <a:ext uri="{FF2B5EF4-FFF2-40B4-BE49-F238E27FC236}">
                <a16:creationId xmlns:a16="http://schemas.microsoft.com/office/drawing/2014/main" id="{E314B128-E485-AF83-1809-00D17923A7D8}"/>
              </a:ext>
            </a:extLst>
          </p:cNvPr>
          <p:cNvPicPr>
            <a:picLocks noChangeAspect="1"/>
          </p:cNvPicPr>
          <p:nvPr/>
        </p:nvPicPr>
        <p:blipFill>
          <a:blip r:embed="rId3"/>
          <a:srcRect/>
          <a:stretch>
            <a:fillRect/>
          </a:stretch>
        </p:blipFill>
        <p:spPr>
          <a:xfrm>
            <a:off x="690422" y="2689442"/>
            <a:ext cx="883598" cy="862007"/>
          </a:xfrm>
          <a:prstGeom prst="rect">
            <a:avLst/>
          </a:prstGeom>
        </p:spPr>
      </p:pic>
      <p:pic>
        <p:nvPicPr>
          <p:cNvPr id="17" name="Picture 17"/>
          <p:cNvPicPr>
            <a:picLocks noChangeAspect="1"/>
          </p:cNvPicPr>
          <p:nvPr/>
        </p:nvPicPr>
        <p:blipFill>
          <a:blip r:embed="rId13"/>
          <a:srcRect/>
          <a:stretch>
            <a:fillRect/>
          </a:stretch>
        </p:blipFill>
        <p:spPr>
          <a:xfrm>
            <a:off x="733915" y="2742594"/>
            <a:ext cx="806780" cy="787066"/>
          </a:xfrm>
          <a:prstGeom prst="rect">
            <a:avLst/>
          </a:prstGeom>
        </p:spPr>
      </p:pic>
      <p:sp>
        <p:nvSpPr>
          <p:cNvPr id="21" name="Title 4">
            <a:extLst>
              <a:ext uri="{FF2B5EF4-FFF2-40B4-BE49-F238E27FC236}">
                <a16:creationId xmlns:a16="http://schemas.microsoft.com/office/drawing/2014/main" id="{4E0F88B8-104F-BE3C-2E9F-ACE2F053904B}"/>
              </a:ext>
            </a:extLst>
          </p:cNvPr>
          <p:cNvSpPr txBox="1">
            <a:spLocks/>
          </p:cNvSpPr>
          <p:nvPr/>
        </p:nvSpPr>
        <p:spPr>
          <a:xfrm>
            <a:off x="644525" y="244465"/>
            <a:ext cx="10902950" cy="956516"/>
          </a:xfrm>
          <a:prstGeom prst="rect">
            <a:avLst/>
          </a:prstGeom>
        </p:spPr>
        <p:txBody>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algn="ctr"/>
            <a:r>
              <a:rPr lang="en-US" dirty="0"/>
              <a:t>At CSPH, we want you to be able to:</a:t>
            </a:r>
          </a:p>
        </p:txBody>
      </p:sp>
    </p:spTree>
    <p:extLst>
      <p:ext uri="{BB962C8B-B14F-4D97-AF65-F5344CB8AC3E}">
        <p14:creationId xmlns:p14="http://schemas.microsoft.com/office/powerpoint/2010/main" val="3339109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83402F-ABDA-9DA3-0A06-6413AF16DCF6}"/>
              </a:ext>
            </a:extLst>
          </p:cNvPr>
          <p:cNvSpPr>
            <a:spLocks noGrp="1"/>
          </p:cNvSpPr>
          <p:nvPr>
            <p:ph idx="1"/>
          </p:nvPr>
        </p:nvSpPr>
        <p:spPr>
          <a:xfrm>
            <a:off x="641350" y="1417320"/>
            <a:ext cx="10902950" cy="4023360"/>
          </a:xfrm>
        </p:spPr>
        <p:txBody>
          <a:bodyPr/>
          <a:lstStyle/>
          <a:p>
            <a:pPr marL="457200" indent="-457200">
              <a:lnSpc>
                <a:spcPct val="200000"/>
              </a:lnSpc>
              <a:buFont typeface="+mj-lt"/>
              <a:buAutoNum type="arabicPeriod"/>
            </a:pPr>
            <a:r>
              <a:rPr lang="en-US" sz="2400" dirty="0"/>
              <a:t>Introduction to CSPH</a:t>
            </a:r>
          </a:p>
          <a:p>
            <a:pPr marL="457200" indent="-457200">
              <a:lnSpc>
                <a:spcPct val="200000"/>
              </a:lnSpc>
              <a:buFont typeface="+mj-lt"/>
              <a:buAutoNum type="arabicPeriod"/>
            </a:pPr>
            <a:r>
              <a:rPr lang="en-US" sz="2400" dirty="0"/>
              <a:t>CSPH Research Fellowship Program</a:t>
            </a:r>
          </a:p>
          <a:p>
            <a:pPr marL="457200" indent="-457200">
              <a:lnSpc>
                <a:spcPct val="200000"/>
              </a:lnSpc>
              <a:buFont typeface="+mj-lt"/>
              <a:buAutoNum type="arabicPeriod"/>
            </a:pPr>
            <a:r>
              <a:rPr lang="en-US" sz="2400" dirty="0"/>
              <a:t>CSPH Cores and Resources</a:t>
            </a:r>
          </a:p>
          <a:p>
            <a:pPr marL="457200" indent="-457200">
              <a:lnSpc>
                <a:spcPct val="200000"/>
              </a:lnSpc>
              <a:buFont typeface="+mj-lt"/>
              <a:buAutoNum type="arabicPeriod"/>
            </a:pPr>
            <a:r>
              <a:rPr lang="en-US" sz="2400" dirty="0"/>
              <a:t>Data Acquisition Process</a:t>
            </a:r>
          </a:p>
          <a:p>
            <a:pPr marL="457200" indent="-457200">
              <a:lnSpc>
                <a:spcPct val="200000"/>
              </a:lnSpc>
              <a:buFont typeface="+mj-lt"/>
              <a:buAutoNum type="arabicPeriod"/>
            </a:pPr>
            <a:r>
              <a:rPr lang="en-US" sz="2400" dirty="0"/>
              <a:t>Faculty Expectations</a:t>
            </a:r>
          </a:p>
        </p:txBody>
      </p:sp>
      <p:sp>
        <p:nvSpPr>
          <p:cNvPr id="4" name="Text Placeholder 3">
            <a:extLst>
              <a:ext uri="{FF2B5EF4-FFF2-40B4-BE49-F238E27FC236}">
                <a16:creationId xmlns:a16="http://schemas.microsoft.com/office/drawing/2014/main" id="{F700A456-D1C5-2617-A199-F2C318DD94DE}"/>
              </a:ext>
            </a:extLst>
          </p:cNvPr>
          <p:cNvSpPr>
            <a:spLocks noGrp="1"/>
          </p:cNvSpPr>
          <p:nvPr>
            <p:ph type="body" sz="quarter" idx="14"/>
          </p:nvPr>
        </p:nvSpPr>
        <p:spPr/>
        <p:txBody>
          <a:bodyPr/>
          <a:lstStyle/>
          <a:p>
            <a:endParaRPr lang="en-US"/>
          </a:p>
        </p:txBody>
      </p:sp>
      <p:sp>
        <p:nvSpPr>
          <p:cNvPr id="5" name="Title 1">
            <a:extLst>
              <a:ext uri="{FF2B5EF4-FFF2-40B4-BE49-F238E27FC236}">
                <a16:creationId xmlns:a16="http://schemas.microsoft.com/office/drawing/2014/main" id="{DEBADE1D-085F-3C88-9075-6AF106D87F69}"/>
              </a:ext>
            </a:extLst>
          </p:cNvPr>
          <p:cNvSpPr>
            <a:spLocks noGrp="1"/>
          </p:cNvSpPr>
          <p:nvPr>
            <p:ph type="title"/>
          </p:nvPr>
        </p:nvSpPr>
        <p:spPr/>
        <p:txBody>
          <a:bodyPr/>
          <a:lstStyle/>
          <a:p>
            <a:r>
              <a:rPr lang="en-US" dirty="0"/>
              <a:t>Table of Contents</a:t>
            </a:r>
          </a:p>
        </p:txBody>
      </p:sp>
    </p:spTree>
    <p:extLst>
      <p:ext uri="{BB962C8B-B14F-4D97-AF65-F5344CB8AC3E}">
        <p14:creationId xmlns:p14="http://schemas.microsoft.com/office/powerpoint/2010/main" val="2480550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F81F2BBA-3718-BB4E-5F33-973E39D73088}"/>
              </a:ext>
            </a:extLst>
          </p:cNvPr>
          <p:cNvCxnSpPr>
            <a:cxnSpLocks/>
          </p:cNvCxnSpPr>
          <p:nvPr/>
        </p:nvCxnSpPr>
        <p:spPr>
          <a:xfrm>
            <a:off x="4526180" y="3180440"/>
            <a:ext cx="395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C4605E3-C0A2-CC2E-503C-AA7B764B846F}"/>
              </a:ext>
            </a:extLst>
          </p:cNvPr>
          <p:cNvCxnSpPr/>
          <p:nvPr/>
        </p:nvCxnSpPr>
        <p:spPr>
          <a:xfrm>
            <a:off x="9142287" y="1869896"/>
            <a:ext cx="117119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66A0494-A0E2-0F4A-86FA-9EB43A1B140B}"/>
              </a:ext>
            </a:extLst>
          </p:cNvPr>
          <p:cNvSpPr/>
          <p:nvPr/>
        </p:nvSpPr>
        <p:spPr>
          <a:xfrm>
            <a:off x="543316" y="1255769"/>
            <a:ext cx="6711927" cy="4847481"/>
          </a:xfrm>
          <a:prstGeom prst="rect">
            <a:avLst/>
          </a:prstGeom>
        </p:spPr>
        <p:txBody>
          <a:bodyPr wrap="square" lIns="91440" tIns="45720" rIns="91440" bIns="45720" anchor="t">
            <a:spAutoFit/>
          </a:bodyPr>
          <a:lstStyle/>
          <a:p>
            <a:r>
              <a:rPr lang="en-US" sz="1900" b="0" i="0" dirty="0">
                <a:effectLst/>
                <a:highlight>
                  <a:srgbClr val="FEFFFF"/>
                </a:highlight>
                <a:latin typeface="Calibri" panose="020F0502020204030204" pitchFamily="34" charset="0"/>
                <a:cs typeface="Calibri" panose="020F0502020204030204" pitchFamily="34" charset="0"/>
              </a:rPr>
              <a:t>The Research Management Core </a:t>
            </a:r>
            <a:r>
              <a:rPr lang="en-US" sz="1900" dirty="0">
                <a:highlight>
                  <a:srgbClr val="FEFFFF"/>
                </a:highlight>
                <a:latin typeface="Calibri" panose="020F0502020204030204" pitchFamily="34" charset="0"/>
                <a:cs typeface="Calibri" panose="020F0502020204030204" pitchFamily="34" charset="0"/>
              </a:rPr>
              <a:t>provides:</a:t>
            </a:r>
            <a:endParaRPr lang="en-US" sz="1900" i="0" dirty="0">
              <a:effectLst/>
              <a:highlight>
                <a:srgbClr val="FEFFFF"/>
              </a:highlight>
              <a:latin typeface="Calibri" panose="020F0502020204030204" pitchFamily="34" charset="0"/>
              <a:cs typeface="Calibri" panose="020F0502020204030204" pitchFamily="34" charset="0"/>
            </a:endParaRPr>
          </a:p>
          <a:p>
            <a:endParaRPr lang="en-US" sz="800" b="0" i="0" dirty="0">
              <a:effectLst/>
              <a:highlight>
                <a:srgbClr val="FEFFFF"/>
              </a:highlight>
              <a:latin typeface="Calibri" panose="020F0502020204030204" pitchFamily="34" charset="0"/>
              <a:cs typeface="Calibri" panose="020F0502020204030204" pitchFamily="34" charset="0"/>
            </a:endParaRPr>
          </a:p>
          <a:p>
            <a:r>
              <a:rPr lang="en-US" sz="1900" b="1" dirty="0"/>
              <a:t>Administrative Support</a:t>
            </a:r>
            <a:endParaRPr lang="en-US" sz="1900" b="1" dirty="0">
              <a:cs typeface="Calibri"/>
            </a:endParaRPr>
          </a:p>
          <a:p>
            <a:pPr marL="742950" lvl="1" indent="-285750">
              <a:buFont typeface="Arial" panose="020B0604020202020204" pitchFamily="34" charset="0"/>
              <a:buChar char="•"/>
            </a:pPr>
            <a:r>
              <a:rPr lang="en-US" sz="1900" dirty="0"/>
              <a:t>Onboard new staff, research trainees, POI collaborators and fellows</a:t>
            </a:r>
            <a:endParaRPr lang="en-US" sz="1900" dirty="0">
              <a:ea typeface="Calibri"/>
              <a:cs typeface="Calibri"/>
            </a:endParaRPr>
          </a:p>
          <a:p>
            <a:pPr marL="762000" lvl="1" indent="-304800">
              <a:buFont typeface="Arial" panose="020B0604020202020204" pitchFamily="34" charset="0"/>
              <a:buChar char="•"/>
            </a:pPr>
            <a:r>
              <a:rPr lang="en-US" sz="1900" dirty="0"/>
              <a:t>Fellowship curriculum and experience support</a:t>
            </a:r>
            <a:endParaRPr lang="en-US" sz="1900" dirty="0">
              <a:cs typeface="Calibri"/>
            </a:endParaRPr>
          </a:p>
          <a:p>
            <a:pPr marL="762000" lvl="1" indent="-304800">
              <a:buFont typeface="Arial" panose="020B0604020202020204" pitchFamily="34" charset="0"/>
              <a:buChar char="•"/>
            </a:pPr>
            <a:endParaRPr lang="en-US" sz="800" b="1" dirty="0">
              <a:cs typeface="Calibri"/>
            </a:endParaRPr>
          </a:p>
          <a:p>
            <a:r>
              <a:rPr lang="en-US" sz="1900" b="1" dirty="0"/>
              <a:t>Media and Communications Support</a:t>
            </a:r>
            <a:endParaRPr lang="en-US" sz="1900" b="1" dirty="0">
              <a:cs typeface="Calibri"/>
            </a:endParaRPr>
          </a:p>
          <a:p>
            <a:pPr marL="762000" lvl="1" indent="-304800">
              <a:buFont typeface="Arial" panose="020B0604020202020204" pitchFamily="34" charset="0"/>
              <a:buChar char="•"/>
            </a:pPr>
            <a:r>
              <a:rPr lang="en-US" sz="1900" dirty="0"/>
              <a:t>Collaborates with BWH Strategic Communications and DOS to support CSPH publications (e.g. press releases)</a:t>
            </a:r>
            <a:endParaRPr lang="en-US" sz="1900" dirty="0">
              <a:cs typeface="Calibri"/>
            </a:endParaRPr>
          </a:p>
          <a:p>
            <a:pPr marL="762000" lvl="1" indent="-304800">
              <a:buFont typeface="Arial" panose="020B0604020202020204" pitchFamily="34" charset="0"/>
              <a:buChar char="•"/>
            </a:pPr>
            <a:r>
              <a:rPr lang="en-US" sz="1900" dirty="0"/>
              <a:t>Manages social media (Website, Twitter)</a:t>
            </a:r>
            <a:endParaRPr lang="en-US" sz="1900" dirty="0">
              <a:cs typeface="Calibri"/>
            </a:endParaRPr>
          </a:p>
          <a:p>
            <a:pPr marL="762000" lvl="1" indent="-304800">
              <a:buFont typeface="Arial" panose="020B0604020202020204" pitchFamily="34" charset="0"/>
              <a:buChar char="•"/>
            </a:pPr>
            <a:r>
              <a:rPr lang="en-US" sz="1900" dirty="0"/>
              <a:t>Can help create visual abstracts and infographics</a:t>
            </a:r>
            <a:endParaRPr lang="en-US" sz="1900" dirty="0">
              <a:cs typeface="Calibri"/>
            </a:endParaRPr>
          </a:p>
          <a:p>
            <a:pPr marL="762000" lvl="1" indent="-304800">
              <a:buFont typeface="Arial" panose="020B0604020202020204" pitchFamily="34" charset="0"/>
              <a:buChar char="•"/>
            </a:pPr>
            <a:r>
              <a:rPr lang="en-US" sz="1900" dirty="0"/>
              <a:t>Archiving (publications, awards, presentations, etc.)</a:t>
            </a:r>
            <a:endParaRPr lang="en-US" sz="1900" dirty="0">
              <a:ea typeface="+mn-lt"/>
              <a:cs typeface="+mn-lt"/>
            </a:endParaRPr>
          </a:p>
          <a:p>
            <a:pPr marL="609600" lvl="1" indent="-304800">
              <a:buFont typeface="Arial" panose="020B0604020202020204" pitchFamily="34" charset="0"/>
              <a:buChar char="•"/>
            </a:pPr>
            <a:endParaRPr lang="en-US" sz="800" dirty="0">
              <a:ea typeface="+mn-lt"/>
              <a:cs typeface="+mn-lt"/>
            </a:endParaRPr>
          </a:p>
          <a:p>
            <a:pPr indent="-152400"/>
            <a:r>
              <a:rPr lang="en-US" sz="1900" b="1" dirty="0">
                <a:ea typeface="+mn-lt"/>
                <a:cs typeface="+mn-lt"/>
              </a:rPr>
              <a:t>Grant Support </a:t>
            </a:r>
          </a:p>
          <a:p>
            <a:pPr marL="742950" lvl="1" indent="-285750">
              <a:buFont typeface="Arial" panose="020B0604020202020204" pitchFamily="34" charset="0"/>
              <a:buChar char="•"/>
            </a:pPr>
            <a:r>
              <a:rPr lang="en-US" sz="1900" dirty="0">
                <a:ea typeface="+mn-lt"/>
                <a:cs typeface="+mn-lt"/>
              </a:rPr>
              <a:t>Grant</a:t>
            </a:r>
            <a:r>
              <a:rPr lang="en-US" sz="1900" dirty="0">
                <a:solidFill>
                  <a:srgbClr val="FF0000"/>
                </a:solidFill>
                <a:ea typeface="+mn-lt"/>
                <a:cs typeface="+mn-lt"/>
              </a:rPr>
              <a:t> </a:t>
            </a:r>
            <a:r>
              <a:rPr lang="en-US" sz="1900" dirty="0">
                <a:ea typeface="+mn-lt"/>
                <a:cs typeface="+mn-lt"/>
              </a:rPr>
              <a:t>Support, Pre/Post award </a:t>
            </a:r>
          </a:p>
          <a:p>
            <a:pPr marL="742950" lvl="1" indent="-285750">
              <a:buFont typeface="Arial" panose="020B0604020202020204" pitchFamily="34" charset="0"/>
              <a:buChar char="•"/>
            </a:pPr>
            <a:r>
              <a:rPr lang="en-US" sz="1900" dirty="0">
                <a:latin typeface="Calibri"/>
                <a:ea typeface="Calibri"/>
                <a:cs typeface="Arial"/>
              </a:rPr>
              <a:t>Monthly Grant Development Meeting</a:t>
            </a:r>
          </a:p>
          <a:p>
            <a:pPr marL="742950" lvl="1" indent="-285750">
              <a:buFont typeface="Arial" panose="020B0604020202020204" pitchFamily="34" charset="0"/>
              <a:buChar char="•"/>
            </a:pPr>
            <a:r>
              <a:rPr lang="en-US" sz="1900" dirty="0">
                <a:latin typeface="Calibri"/>
                <a:ea typeface="Calibri"/>
                <a:cs typeface="Arial"/>
              </a:rPr>
              <a:t>Specialized Services: Grant Writer</a:t>
            </a:r>
            <a:endParaRPr lang="en-US" sz="1900" dirty="0">
              <a:latin typeface="Calibri"/>
            </a:endParaRPr>
          </a:p>
        </p:txBody>
      </p:sp>
      <p:sp>
        <p:nvSpPr>
          <p:cNvPr id="2" name="Title 1">
            <a:extLst>
              <a:ext uri="{FF2B5EF4-FFF2-40B4-BE49-F238E27FC236}">
                <a16:creationId xmlns:a16="http://schemas.microsoft.com/office/drawing/2014/main" id="{5E49622C-BA9D-AFA3-4652-2251A111BD07}"/>
              </a:ext>
            </a:extLst>
          </p:cNvPr>
          <p:cNvSpPr txBox="1">
            <a:spLocks/>
          </p:cNvSpPr>
          <p:nvPr/>
        </p:nvSpPr>
        <p:spPr>
          <a:xfrm>
            <a:off x="549385" y="537013"/>
            <a:ext cx="10902950" cy="956516"/>
          </a:xfrm>
          <a:prstGeom prst="rect">
            <a:avLst/>
          </a:prstGeom>
        </p:spPr>
        <p:txBody>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dirty="0"/>
              <a:t>Research Management Core</a:t>
            </a:r>
          </a:p>
        </p:txBody>
      </p:sp>
      <p:pic>
        <p:nvPicPr>
          <p:cNvPr id="3" name="Picture 2" descr="A person smiling for the camera&#10;&#10;Description automatically generated">
            <a:extLst>
              <a:ext uri="{FF2B5EF4-FFF2-40B4-BE49-F238E27FC236}">
                <a16:creationId xmlns:a16="http://schemas.microsoft.com/office/drawing/2014/main" id="{438EE26F-5415-E98F-97CD-3CAF7C399BA9}"/>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8253393" y="1152140"/>
            <a:ext cx="1088813" cy="1088813"/>
          </a:xfrm>
          <a:prstGeom prst="rect">
            <a:avLst/>
          </a:prstGeom>
          <a:ln>
            <a:noFill/>
          </a:ln>
          <a:effectLst/>
        </p:spPr>
      </p:pic>
      <p:pic>
        <p:nvPicPr>
          <p:cNvPr id="6" name="Picture 5" descr="A person wearing glasses&#10;&#10;Description automatically generated with low confidence">
            <a:extLst>
              <a:ext uri="{FF2B5EF4-FFF2-40B4-BE49-F238E27FC236}">
                <a16:creationId xmlns:a16="http://schemas.microsoft.com/office/drawing/2014/main" id="{0D96804C-D282-F24A-7335-D7EC1A706B55}"/>
              </a:ext>
            </a:extLst>
          </p:cNvPr>
          <p:cNvPicPr>
            <a:picLocks noChangeAspect="1"/>
          </p:cNvPicPr>
          <p:nvPr/>
        </p:nvPicPr>
        <p:blipFill rotWithShape="1">
          <a:blip r:embed="rId4"/>
          <a:srcRect b="20991"/>
          <a:stretch/>
        </p:blipFill>
        <p:spPr>
          <a:xfrm>
            <a:off x="10231100" y="1132522"/>
            <a:ext cx="1111873" cy="1098381"/>
          </a:xfrm>
          <a:prstGeom prst="rect">
            <a:avLst/>
          </a:prstGeom>
        </p:spPr>
      </p:pic>
      <p:sp>
        <p:nvSpPr>
          <p:cNvPr id="9" name="TextBox 8">
            <a:extLst>
              <a:ext uri="{FF2B5EF4-FFF2-40B4-BE49-F238E27FC236}">
                <a16:creationId xmlns:a16="http://schemas.microsoft.com/office/drawing/2014/main" id="{91D44D34-8AFD-F856-5820-C8B0CDB65BA5}"/>
              </a:ext>
            </a:extLst>
          </p:cNvPr>
          <p:cNvSpPr txBox="1"/>
          <p:nvPr/>
        </p:nvSpPr>
        <p:spPr>
          <a:xfrm>
            <a:off x="8144137" y="2259642"/>
            <a:ext cx="2451145" cy="615553"/>
          </a:xfrm>
          <a:prstGeom prst="rect">
            <a:avLst/>
          </a:prstGeom>
          <a:noFill/>
        </p:spPr>
        <p:txBody>
          <a:bodyPr wrap="square" lIns="91440" tIns="45720" rIns="91440" bIns="45720" anchor="t">
            <a:spAutoFit/>
          </a:bodyPr>
          <a:lstStyle/>
          <a:p>
            <a:r>
              <a:rPr lang="en-US" sz="1400" b="1" dirty="0"/>
              <a:t>Rachel Murphy, MPH</a:t>
            </a:r>
          </a:p>
          <a:p>
            <a:r>
              <a:rPr lang="en-US" sz="1000" dirty="0"/>
              <a:t>Project Manager</a:t>
            </a:r>
          </a:p>
          <a:p>
            <a:r>
              <a:rPr lang="en-US" sz="1000" dirty="0">
                <a:solidFill>
                  <a:schemeClr val="accent1"/>
                </a:solidFill>
              </a:rPr>
              <a:t>rmurphy19@bwh.harvard.edu</a:t>
            </a:r>
          </a:p>
        </p:txBody>
      </p:sp>
      <p:sp>
        <p:nvSpPr>
          <p:cNvPr id="12" name="TextBox 11">
            <a:extLst>
              <a:ext uri="{FF2B5EF4-FFF2-40B4-BE49-F238E27FC236}">
                <a16:creationId xmlns:a16="http://schemas.microsoft.com/office/drawing/2014/main" id="{D062DABF-FA7E-7F0A-F73A-F71A1BA49231}"/>
              </a:ext>
            </a:extLst>
          </p:cNvPr>
          <p:cNvSpPr txBox="1"/>
          <p:nvPr/>
        </p:nvSpPr>
        <p:spPr>
          <a:xfrm>
            <a:off x="10154612" y="2247869"/>
            <a:ext cx="2595446" cy="769441"/>
          </a:xfrm>
          <a:prstGeom prst="rect">
            <a:avLst/>
          </a:prstGeom>
          <a:noFill/>
        </p:spPr>
        <p:txBody>
          <a:bodyPr wrap="square">
            <a:spAutoFit/>
          </a:bodyPr>
          <a:lstStyle/>
          <a:p>
            <a:r>
              <a:rPr lang="en-US" sz="1400" b="1" dirty="0"/>
              <a:t>Emily Stephens</a:t>
            </a:r>
          </a:p>
          <a:p>
            <a:r>
              <a:rPr lang="en-US" sz="1000" dirty="0"/>
              <a:t>Administrative and Fellowship </a:t>
            </a:r>
          </a:p>
          <a:p>
            <a:r>
              <a:rPr lang="en-US" sz="1000" dirty="0"/>
              <a:t>Coordinator</a:t>
            </a:r>
          </a:p>
          <a:p>
            <a:r>
              <a:rPr lang="en-US" sz="1000" dirty="0">
                <a:solidFill>
                  <a:schemeClr val="accent1"/>
                </a:solidFill>
              </a:rPr>
              <a:t>estephens2@bwh.harvard.edu</a:t>
            </a:r>
          </a:p>
        </p:txBody>
      </p:sp>
      <p:pic>
        <p:nvPicPr>
          <p:cNvPr id="14" name="Picture 13">
            <a:extLst>
              <a:ext uri="{FF2B5EF4-FFF2-40B4-BE49-F238E27FC236}">
                <a16:creationId xmlns:a16="http://schemas.microsoft.com/office/drawing/2014/main" id="{C450ADCC-0B01-2BF3-665E-CC9BB2E418FE}"/>
              </a:ext>
            </a:extLst>
          </p:cNvPr>
          <p:cNvPicPr>
            <a:picLocks noChangeAspect="1"/>
          </p:cNvPicPr>
          <p:nvPr/>
        </p:nvPicPr>
        <p:blipFill>
          <a:blip r:embed="rId5"/>
          <a:stretch>
            <a:fillRect/>
          </a:stretch>
        </p:blipFill>
        <p:spPr>
          <a:xfrm>
            <a:off x="8235092" y="4939074"/>
            <a:ext cx="1107114" cy="1107114"/>
          </a:xfrm>
          <a:prstGeom prst="rect">
            <a:avLst/>
          </a:prstGeom>
        </p:spPr>
      </p:pic>
      <p:sp>
        <p:nvSpPr>
          <p:cNvPr id="16" name="TextBox 15">
            <a:extLst>
              <a:ext uri="{FF2B5EF4-FFF2-40B4-BE49-F238E27FC236}">
                <a16:creationId xmlns:a16="http://schemas.microsoft.com/office/drawing/2014/main" id="{BD28C4BA-53F9-8EBD-9E7A-CBD8F3435D4D}"/>
              </a:ext>
            </a:extLst>
          </p:cNvPr>
          <p:cNvSpPr txBox="1"/>
          <p:nvPr/>
        </p:nvSpPr>
        <p:spPr>
          <a:xfrm>
            <a:off x="8144137" y="6055193"/>
            <a:ext cx="2595446" cy="615553"/>
          </a:xfrm>
          <a:prstGeom prst="rect">
            <a:avLst/>
          </a:prstGeom>
          <a:noFill/>
        </p:spPr>
        <p:txBody>
          <a:bodyPr wrap="square">
            <a:spAutoFit/>
          </a:bodyPr>
          <a:lstStyle/>
          <a:p>
            <a:r>
              <a:rPr lang="en-US" sz="1400" b="1" dirty="0"/>
              <a:t>Catherine McCarthy </a:t>
            </a:r>
          </a:p>
          <a:p>
            <a:r>
              <a:rPr lang="en-US" sz="1000" dirty="0"/>
              <a:t>Sr. Grants Administrator</a:t>
            </a:r>
          </a:p>
          <a:p>
            <a:r>
              <a:rPr lang="en-US" sz="1000" dirty="0">
                <a:solidFill>
                  <a:schemeClr val="accent1"/>
                </a:solidFill>
              </a:rPr>
              <a:t>cmccarthy7@bwh.harvard.edu</a:t>
            </a:r>
          </a:p>
        </p:txBody>
      </p:sp>
      <p:sp>
        <p:nvSpPr>
          <p:cNvPr id="17" name="TextBox 16">
            <a:extLst>
              <a:ext uri="{FF2B5EF4-FFF2-40B4-BE49-F238E27FC236}">
                <a16:creationId xmlns:a16="http://schemas.microsoft.com/office/drawing/2014/main" id="{5BCAFF20-7075-CF8A-41E5-8DBA12582419}"/>
              </a:ext>
            </a:extLst>
          </p:cNvPr>
          <p:cNvSpPr txBox="1"/>
          <p:nvPr/>
        </p:nvSpPr>
        <p:spPr>
          <a:xfrm>
            <a:off x="8144137" y="4193428"/>
            <a:ext cx="2595446" cy="615553"/>
          </a:xfrm>
          <a:prstGeom prst="rect">
            <a:avLst/>
          </a:prstGeom>
          <a:noFill/>
        </p:spPr>
        <p:txBody>
          <a:bodyPr wrap="square" lIns="91440" tIns="45720" rIns="91440" bIns="45720" anchor="t">
            <a:spAutoFit/>
          </a:bodyPr>
          <a:lstStyle/>
          <a:p>
            <a:r>
              <a:rPr lang="en-US" sz="1400" b="1" dirty="0"/>
              <a:t>Alison Kou, MPH</a:t>
            </a:r>
          </a:p>
          <a:p>
            <a:r>
              <a:rPr lang="en-US" sz="1000" dirty="0"/>
              <a:t>Communications Specialist</a:t>
            </a:r>
          </a:p>
          <a:p>
            <a:r>
              <a:rPr lang="en-US" sz="1000" dirty="0">
                <a:solidFill>
                  <a:schemeClr val="accent1"/>
                </a:solidFill>
              </a:rPr>
              <a:t>akou@bwh.harvard.edu </a:t>
            </a:r>
            <a:endParaRPr lang="en-US" sz="1000" dirty="0">
              <a:solidFill>
                <a:schemeClr val="accent1"/>
              </a:solidFill>
              <a:cs typeface="Calibri"/>
            </a:endParaRPr>
          </a:p>
        </p:txBody>
      </p:sp>
      <p:pic>
        <p:nvPicPr>
          <p:cNvPr id="8" name="Picture 7" descr="A person smiling at camera&#10;&#10;Description automatically generated">
            <a:extLst>
              <a:ext uri="{FF2B5EF4-FFF2-40B4-BE49-F238E27FC236}">
                <a16:creationId xmlns:a16="http://schemas.microsoft.com/office/drawing/2014/main" id="{E2D76D0B-13B3-1B0C-7AF7-C5141AC45B8A}"/>
              </a:ext>
            </a:extLst>
          </p:cNvPr>
          <p:cNvPicPr>
            <a:picLocks noChangeAspect="1"/>
          </p:cNvPicPr>
          <p:nvPr/>
        </p:nvPicPr>
        <p:blipFill rotWithShape="1">
          <a:blip r:embed="rId6"/>
          <a:srcRect l="20149" t="5611" r="32820" b="45031"/>
          <a:stretch/>
        </p:blipFill>
        <p:spPr>
          <a:xfrm>
            <a:off x="8235417" y="3079945"/>
            <a:ext cx="1106789" cy="1102143"/>
          </a:xfrm>
          <a:prstGeom prst="rect">
            <a:avLst/>
          </a:prstGeom>
        </p:spPr>
      </p:pic>
      <p:cxnSp>
        <p:nvCxnSpPr>
          <p:cNvPr id="11" name="Straight Connector 10">
            <a:extLst>
              <a:ext uri="{FF2B5EF4-FFF2-40B4-BE49-F238E27FC236}">
                <a16:creationId xmlns:a16="http://schemas.microsoft.com/office/drawing/2014/main" id="{1F31B9A8-C63A-0038-40D9-0533ED6E8591}"/>
              </a:ext>
            </a:extLst>
          </p:cNvPr>
          <p:cNvCxnSpPr>
            <a:cxnSpLocks/>
          </p:cNvCxnSpPr>
          <p:nvPr/>
        </p:nvCxnSpPr>
        <p:spPr>
          <a:xfrm>
            <a:off x="3224744" y="1869896"/>
            <a:ext cx="50253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9D7FBC4-E59A-9E91-1916-52716A76D682}"/>
              </a:ext>
            </a:extLst>
          </p:cNvPr>
          <p:cNvCxnSpPr>
            <a:cxnSpLocks/>
          </p:cNvCxnSpPr>
          <p:nvPr/>
        </p:nvCxnSpPr>
        <p:spPr>
          <a:xfrm>
            <a:off x="2418265" y="5023853"/>
            <a:ext cx="58168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2756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63959"/>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6A0494-A0E2-0F4A-86FA-9EB43A1B140B}"/>
              </a:ext>
            </a:extLst>
          </p:cNvPr>
          <p:cNvSpPr/>
          <p:nvPr/>
        </p:nvSpPr>
        <p:spPr>
          <a:xfrm>
            <a:off x="543317" y="1255769"/>
            <a:ext cx="6698497" cy="4708981"/>
          </a:xfrm>
          <a:prstGeom prst="rect">
            <a:avLst/>
          </a:prstGeom>
        </p:spPr>
        <p:txBody>
          <a:bodyPr wrap="square" lIns="91440" tIns="45720" rIns="91440" bIns="45720" anchor="t">
            <a:spAutoFit/>
          </a:bodyPr>
          <a:lstStyle/>
          <a:p>
            <a:pPr algn="l"/>
            <a:r>
              <a:rPr lang="en-US" sz="2000" b="0" i="0" dirty="0">
                <a:effectLst/>
                <a:highlight>
                  <a:srgbClr val="FEFFFF"/>
                </a:highlight>
                <a:latin typeface="Calibri" panose="020F0502020204030204" pitchFamily="34" charset="0"/>
                <a:cs typeface="Calibri" panose="020F0502020204030204" pitchFamily="34" charset="0"/>
              </a:rPr>
              <a:t>The Qualitative Core provides </a:t>
            </a:r>
            <a:r>
              <a:rPr lang="en-US" sz="2000" b="1" i="0" dirty="0">
                <a:effectLst/>
                <a:highlight>
                  <a:srgbClr val="FEFFFF"/>
                </a:highlight>
                <a:latin typeface="Calibri" panose="020F0502020204030204" pitchFamily="34" charset="0"/>
                <a:cs typeface="Calibri" panose="020F0502020204030204" pitchFamily="34" charset="0"/>
              </a:rPr>
              <a:t>methodological consultations</a:t>
            </a:r>
            <a:r>
              <a:rPr lang="en-US" sz="2000" b="0" i="0" dirty="0">
                <a:effectLst/>
                <a:highlight>
                  <a:srgbClr val="FEFFFF"/>
                </a:highlight>
                <a:latin typeface="Calibri" panose="020F0502020204030204" pitchFamily="34" charset="0"/>
                <a:cs typeface="Calibri" panose="020F0502020204030204" pitchFamily="34" charset="0"/>
              </a:rPr>
              <a:t>, </a:t>
            </a:r>
            <a:r>
              <a:rPr lang="en-US" sz="2000" b="1" i="0" dirty="0">
                <a:effectLst/>
                <a:highlight>
                  <a:srgbClr val="FEFFFF"/>
                </a:highlight>
                <a:latin typeface="Calibri" panose="020F0502020204030204" pitchFamily="34" charset="0"/>
                <a:cs typeface="Calibri" panose="020F0502020204030204" pitchFamily="34" charset="0"/>
              </a:rPr>
              <a:t>workshops</a:t>
            </a:r>
            <a:r>
              <a:rPr lang="en-US" sz="2000" b="0" i="0" dirty="0">
                <a:effectLst/>
                <a:highlight>
                  <a:srgbClr val="FEFFFF"/>
                </a:highlight>
                <a:latin typeface="Calibri" panose="020F0502020204030204" pitchFamily="34" charset="0"/>
                <a:cs typeface="Calibri" panose="020F0502020204030204" pitchFamily="34" charset="0"/>
              </a:rPr>
              <a:t>, and </a:t>
            </a:r>
            <a:r>
              <a:rPr lang="en-US" sz="2000" b="1" i="0" dirty="0">
                <a:effectLst/>
                <a:highlight>
                  <a:srgbClr val="FEFFFF"/>
                </a:highlight>
                <a:latin typeface="Calibri" panose="020F0502020204030204" pitchFamily="34" charset="0"/>
                <a:cs typeface="Calibri" panose="020F0502020204030204" pitchFamily="34" charset="0"/>
              </a:rPr>
              <a:t>scientific support </a:t>
            </a:r>
            <a:r>
              <a:rPr lang="en-US" sz="2000" b="0" i="0" dirty="0">
                <a:effectLst/>
                <a:highlight>
                  <a:srgbClr val="FEFFFF"/>
                </a:highlight>
                <a:latin typeface="Calibri" panose="020F0502020204030204" pitchFamily="34" charset="0"/>
                <a:cs typeface="Calibri" panose="020F0502020204030204" pitchFamily="34" charset="0"/>
              </a:rPr>
              <a:t>to support qualitative research at CSPH. </a:t>
            </a:r>
          </a:p>
          <a:p>
            <a:pPr algn="l"/>
            <a:endParaRPr lang="en-US" sz="2000" dirty="0">
              <a:highlight>
                <a:srgbClr val="FEFFFF"/>
              </a:highlight>
              <a:latin typeface="Calibri" panose="020F0502020204030204" pitchFamily="34" charset="0"/>
              <a:cs typeface="Calibri" panose="020F0502020204030204" pitchFamily="34" charset="0"/>
            </a:endParaRPr>
          </a:p>
          <a:p>
            <a:pPr algn="l"/>
            <a:r>
              <a:rPr lang="en-US" sz="2000" b="0" i="0" dirty="0">
                <a:effectLst/>
                <a:highlight>
                  <a:srgbClr val="FEFFFF"/>
                </a:highlight>
                <a:latin typeface="Calibri" panose="020F0502020204030204" pitchFamily="34" charset="0"/>
                <a:cs typeface="Calibri" panose="020F0502020204030204" pitchFamily="34" charset="0"/>
              </a:rPr>
              <a:t>Consultations and workshops provide discussion, guidance and feedback on elements of all aspects of qualitative research including:</a:t>
            </a:r>
          </a:p>
          <a:p>
            <a:pPr algn="l"/>
            <a:endParaRPr lang="en-US" sz="2000" b="0" i="0" dirty="0">
              <a:effectLst/>
              <a:highlight>
                <a:srgbClr val="FEFFFF"/>
              </a:highlight>
              <a:latin typeface="Calibri" panose="020F0502020204030204" pitchFamily="34" charset="0"/>
              <a:cs typeface="Calibri" panose="020F0502020204030204" pitchFamily="34" charset="0"/>
            </a:endParaRPr>
          </a:p>
          <a:p>
            <a:pPr marL="800100" lvl="1" indent="-342900" fontAlgn="base">
              <a:buFont typeface="Arial" panose="020B0604020202020204" pitchFamily="34" charset="0"/>
              <a:buChar char="•"/>
            </a:pPr>
            <a:r>
              <a:rPr lang="en-US" sz="2000" b="0" i="0" dirty="0">
                <a:effectLst/>
                <a:highlight>
                  <a:srgbClr val="FEFFFF"/>
                </a:highlight>
                <a:latin typeface="Calibri" panose="020F0502020204030204" pitchFamily="34" charset="0"/>
                <a:cs typeface="Calibri" panose="020F0502020204030204" pitchFamily="34" charset="0"/>
              </a:rPr>
              <a:t>Writing Qualitative Research Aims</a:t>
            </a:r>
          </a:p>
          <a:p>
            <a:pPr marL="800100" lvl="1" indent="-342900" fontAlgn="base">
              <a:buFont typeface="Arial" panose="020B0604020202020204" pitchFamily="34" charset="0"/>
              <a:buChar char="•"/>
            </a:pPr>
            <a:r>
              <a:rPr lang="en-US" sz="2000" b="0" i="0" dirty="0">
                <a:effectLst/>
                <a:highlight>
                  <a:srgbClr val="FEFFFF"/>
                </a:highlight>
                <a:latin typeface="Calibri" panose="020F0502020204030204" pitchFamily="34" charset="0"/>
                <a:cs typeface="Calibri" panose="020F0502020204030204" pitchFamily="34" charset="0"/>
              </a:rPr>
              <a:t>Study Design</a:t>
            </a:r>
          </a:p>
          <a:p>
            <a:pPr marL="800100" lvl="1" indent="-342900" fontAlgn="base">
              <a:buFont typeface="Arial" panose="020B0604020202020204" pitchFamily="34" charset="0"/>
              <a:buChar char="•"/>
            </a:pPr>
            <a:r>
              <a:rPr lang="en-US" sz="2000" b="0" i="0" dirty="0">
                <a:effectLst/>
                <a:highlight>
                  <a:srgbClr val="FEFFFF"/>
                </a:highlight>
                <a:latin typeface="Calibri" panose="020F0502020204030204" pitchFamily="34" charset="0"/>
                <a:cs typeface="Calibri" panose="020F0502020204030204" pitchFamily="34" charset="0"/>
              </a:rPr>
              <a:t>Sampling, Recruitment, and Protection of Research Participants</a:t>
            </a:r>
          </a:p>
          <a:p>
            <a:pPr marL="800100" lvl="1" indent="-342900" fontAlgn="base">
              <a:buFont typeface="Arial" panose="020B0604020202020204" pitchFamily="34" charset="0"/>
              <a:buChar char="•"/>
            </a:pPr>
            <a:r>
              <a:rPr lang="en-US" sz="2000" b="0" i="0" dirty="0">
                <a:effectLst/>
                <a:highlight>
                  <a:srgbClr val="FEFFFF"/>
                </a:highlight>
                <a:latin typeface="Calibri" panose="020F0502020204030204" pitchFamily="34" charset="0"/>
                <a:cs typeface="Calibri" panose="020F0502020204030204" pitchFamily="34" charset="0"/>
              </a:rPr>
              <a:t>Data Collection (Interviews and Focus Groups)</a:t>
            </a:r>
          </a:p>
          <a:p>
            <a:pPr marL="800100" lvl="1" indent="-342900" fontAlgn="base">
              <a:buFont typeface="Arial" panose="020B0604020202020204" pitchFamily="34" charset="0"/>
              <a:buChar char="•"/>
            </a:pPr>
            <a:r>
              <a:rPr lang="en-US" sz="2000" b="0" i="0" dirty="0">
                <a:effectLst/>
                <a:highlight>
                  <a:srgbClr val="FEFFFF"/>
                </a:highlight>
                <a:latin typeface="Calibri" panose="020F0502020204030204" pitchFamily="34" charset="0"/>
                <a:cs typeface="Calibri" panose="020F0502020204030204" pitchFamily="34" charset="0"/>
              </a:rPr>
              <a:t>Data Management, Coding, and Analysis</a:t>
            </a:r>
          </a:p>
          <a:p>
            <a:pPr marL="800100" lvl="1" indent="-342900" fontAlgn="base">
              <a:buFont typeface="Arial" panose="020B0604020202020204" pitchFamily="34" charset="0"/>
              <a:buChar char="•"/>
            </a:pPr>
            <a:r>
              <a:rPr lang="en-US" sz="2000" b="0" i="0" dirty="0">
                <a:effectLst/>
                <a:highlight>
                  <a:srgbClr val="FEFFFF"/>
                </a:highlight>
                <a:latin typeface="Calibri" panose="020F0502020204030204" pitchFamily="34" charset="0"/>
                <a:cs typeface="Calibri" panose="020F0502020204030204" pitchFamily="34" charset="0"/>
              </a:rPr>
              <a:t>Presentation of Qualitative Data</a:t>
            </a:r>
            <a:endParaRPr lang="en-US" sz="2000" dirty="0">
              <a:latin typeface="Calibri"/>
            </a:endParaRPr>
          </a:p>
        </p:txBody>
      </p:sp>
      <p:sp>
        <p:nvSpPr>
          <p:cNvPr id="2" name="Title 1">
            <a:extLst>
              <a:ext uri="{FF2B5EF4-FFF2-40B4-BE49-F238E27FC236}">
                <a16:creationId xmlns:a16="http://schemas.microsoft.com/office/drawing/2014/main" id="{5E49622C-BA9D-AFA3-4652-2251A111BD07}"/>
              </a:ext>
            </a:extLst>
          </p:cNvPr>
          <p:cNvSpPr txBox="1">
            <a:spLocks/>
          </p:cNvSpPr>
          <p:nvPr/>
        </p:nvSpPr>
        <p:spPr>
          <a:xfrm>
            <a:off x="549385" y="537013"/>
            <a:ext cx="10902950" cy="956516"/>
          </a:xfrm>
          <a:prstGeom prst="rect">
            <a:avLst/>
          </a:prstGeom>
        </p:spPr>
        <p:txBody>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dirty="0"/>
              <a:t>Qualitative Core</a:t>
            </a:r>
          </a:p>
        </p:txBody>
      </p:sp>
      <p:sp>
        <p:nvSpPr>
          <p:cNvPr id="9" name="TextBox 8">
            <a:extLst>
              <a:ext uri="{FF2B5EF4-FFF2-40B4-BE49-F238E27FC236}">
                <a16:creationId xmlns:a16="http://schemas.microsoft.com/office/drawing/2014/main" id="{91D44D34-8AFD-F856-5820-C8B0CDB65BA5}"/>
              </a:ext>
            </a:extLst>
          </p:cNvPr>
          <p:cNvSpPr txBox="1"/>
          <p:nvPr/>
        </p:nvSpPr>
        <p:spPr>
          <a:xfrm>
            <a:off x="8967623" y="3021253"/>
            <a:ext cx="2394325" cy="707886"/>
          </a:xfrm>
          <a:prstGeom prst="rect">
            <a:avLst/>
          </a:prstGeom>
          <a:noFill/>
        </p:spPr>
        <p:txBody>
          <a:bodyPr wrap="square" lIns="91440" tIns="45720" rIns="91440" bIns="45720" anchor="t">
            <a:spAutoFit/>
          </a:bodyPr>
          <a:lstStyle/>
          <a:p>
            <a:pPr algn="ctr"/>
            <a:r>
              <a:rPr lang="en-US" sz="1600" b="1" dirty="0"/>
              <a:t>Amanda Reich, PhD, MPH</a:t>
            </a:r>
          </a:p>
          <a:p>
            <a:pPr algn="ctr"/>
            <a:r>
              <a:rPr lang="en-US" sz="1200" dirty="0"/>
              <a:t>Qualitative Lead</a:t>
            </a:r>
            <a:endParaRPr lang="en-US" sz="500" dirty="0"/>
          </a:p>
          <a:p>
            <a:pPr algn="ctr"/>
            <a:r>
              <a:rPr lang="en-US" sz="1200" dirty="0">
                <a:solidFill>
                  <a:schemeClr val="accent1"/>
                </a:solidFill>
                <a:latin typeface="Calibri" panose="020F0502020204030204" pitchFamily="34" charset="0"/>
                <a:cs typeface="Calibri" panose="020F0502020204030204" pitchFamily="34" charset="0"/>
              </a:rPr>
              <a:t>ajreich@bwh.harvard.edu</a:t>
            </a:r>
          </a:p>
        </p:txBody>
      </p:sp>
      <p:sp>
        <p:nvSpPr>
          <p:cNvPr id="16" name="TextBox 15">
            <a:extLst>
              <a:ext uri="{FF2B5EF4-FFF2-40B4-BE49-F238E27FC236}">
                <a16:creationId xmlns:a16="http://schemas.microsoft.com/office/drawing/2014/main" id="{BD28C4BA-53F9-8EBD-9E7A-CBD8F3435D4D}"/>
              </a:ext>
            </a:extLst>
          </p:cNvPr>
          <p:cNvSpPr txBox="1"/>
          <p:nvPr/>
        </p:nvSpPr>
        <p:spPr>
          <a:xfrm>
            <a:off x="8867062" y="5892972"/>
            <a:ext cx="2595446" cy="707886"/>
          </a:xfrm>
          <a:prstGeom prst="rect">
            <a:avLst/>
          </a:prstGeom>
          <a:noFill/>
        </p:spPr>
        <p:txBody>
          <a:bodyPr wrap="square">
            <a:spAutoFit/>
          </a:bodyPr>
          <a:lstStyle/>
          <a:p>
            <a:pPr algn="ctr"/>
            <a:r>
              <a:rPr lang="en-US" sz="1600" b="1" dirty="0"/>
              <a:t>Daniel Dohan, PhD</a:t>
            </a:r>
          </a:p>
          <a:p>
            <a:pPr algn="ctr"/>
            <a:r>
              <a:rPr lang="en-US" sz="1200" dirty="0"/>
              <a:t>Qualitative Consultant</a:t>
            </a:r>
          </a:p>
          <a:p>
            <a:pPr algn="ctr"/>
            <a:r>
              <a:rPr lang="en-US" sz="1200" dirty="0">
                <a:solidFill>
                  <a:schemeClr val="accent1"/>
                </a:solidFill>
              </a:rPr>
              <a:t>ddohan1@bwh.harvard.edu</a:t>
            </a:r>
          </a:p>
        </p:txBody>
      </p:sp>
      <p:pic>
        <p:nvPicPr>
          <p:cNvPr id="1026" name="Picture 2">
            <a:extLst>
              <a:ext uri="{FF2B5EF4-FFF2-40B4-BE49-F238E27FC236}">
                <a16:creationId xmlns:a16="http://schemas.microsoft.com/office/drawing/2014/main" id="{B4A4A69F-239E-04E1-5518-E50DF27F14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55" b="6751"/>
          <a:stretch/>
        </p:blipFill>
        <p:spPr bwMode="auto">
          <a:xfrm>
            <a:off x="9233205" y="3957729"/>
            <a:ext cx="1863163" cy="18557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in a suit smiling&#10;&#10;Description automatically generated">
            <a:extLst>
              <a:ext uri="{FF2B5EF4-FFF2-40B4-BE49-F238E27FC236}">
                <a16:creationId xmlns:a16="http://schemas.microsoft.com/office/drawing/2014/main" id="{AB804E04-193A-6062-E26E-F1BEC80E1A29}"/>
              </a:ext>
            </a:extLst>
          </p:cNvPr>
          <p:cNvPicPr>
            <a:picLocks noChangeAspect="1"/>
          </p:cNvPicPr>
          <p:nvPr/>
        </p:nvPicPr>
        <p:blipFill>
          <a:blip r:embed="rId3"/>
          <a:stretch>
            <a:fillRect/>
          </a:stretch>
        </p:blipFill>
        <p:spPr>
          <a:xfrm>
            <a:off x="9233205" y="1136403"/>
            <a:ext cx="1863163" cy="1869947"/>
          </a:xfrm>
          <a:prstGeom prst="rect">
            <a:avLst/>
          </a:prstGeom>
        </p:spPr>
      </p:pic>
    </p:spTree>
    <p:extLst>
      <p:ext uri="{BB962C8B-B14F-4D97-AF65-F5344CB8AC3E}">
        <p14:creationId xmlns:p14="http://schemas.microsoft.com/office/powerpoint/2010/main" val="820267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6A0494-A0E2-0F4A-86FA-9EB43A1B140B}"/>
              </a:ext>
            </a:extLst>
          </p:cNvPr>
          <p:cNvSpPr/>
          <p:nvPr/>
        </p:nvSpPr>
        <p:spPr>
          <a:xfrm>
            <a:off x="543317" y="1255769"/>
            <a:ext cx="5919267" cy="3785652"/>
          </a:xfrm>
          <a:prstGeom prst="rect">
            <a:avLst/>
          </a:prstGeom>
        </p:spPr>
        <p:txBody>
          <a:bodyPr wrap="square" lIns="91440" tIns="45720" rIns="91440" bIns="45720" anchor="t">
            <a:spAutoFit/>
          </a:bodyPr>
          <a:lstStyle/>
          <a:p>
            <a:pPr algn="l"/>
            <a:r>
              <a:rPr lang="en-US" sz="2000" b="0" i="0" dirty="0">
                <a:effectLst/>
                <a:highlight>
                  <a:srgbClr val="FEFFFF"/>
                </a:highlight>
                <a:latin typeface="Calibri" panose="020F0502020204030204" pitchFamily="34" charset="0"/>
                <a:cs typeface="Calibri" panose="020F0502020204030204" pitchFamily="34" charset="0"/>
              </a:rPr>
              <a:t>The Quantitative Core provides </a:t>
            </a:r>
            <a:r>
              <a:rPr lang="en-US" sz="2000" b="1" i="0" dirty="0">
                <a:effectLst/>
                <a:highlight>
                  <a:srgbClr val="FEFFFF"/>
                </a:highlight>
                <a:latin typeface="Calibri" panose="020F0502020204030204" pitchFamily="34" charset="0"/>
                <a:cs typeface="Calibri" panose="020F0502020204030204" pitchFamily="34" charset="0"/>
              </a:rPr>
              <a:t>data infrastructure support </a:t>
            </a:r>
            <a:r>
              <a:rPr lang="en-US" sz="2000" i="0" dirty="0">
                <a:effectLst/>
                <a:highlight>
                  <a:srgbClr val="FEFFFF"/>
                </a:highlight>
                <a:latin typeface="Calibri" panose="020F0502020204030204" pitchFamily="34" charset="0"/>
                <a:cs typeface="Calibri" panose="020F0502020204030204" pitchFamily="34" charset="0"/>
              </a:rPr>
              <a:t>to quantitative research at CSPH. </a:t>
            </a:r>
            <a:r>
              <a:rPr lang="en-US" sz="2000" b="0" i="0" dirty="0">
                <a:effectLst/>
                <a:highlight>
                  <a:srgbClr val="FEFFFF"/>
                </a:highlight>
                <a:latin typeface="var( --e-global-typography-text-font-family )"/>
              </a:rPr>
              <a:t>This Core includes biostatisticians and researchers who are experts utilizing large national and state-level datasets to conduct surgical health services research. </a:t>
            </a:r>
          </a:p>
          <a:p>
            <a:pPr algn="l"/>
            <a:endParaRPr lang="en-US" sz="2000" dirty="0">
              <a:highlight>
                <a:srgbClr val="FEFFFF"/>
              </a:highlight>
              <a:latin typeface="var( --e-global-typography-text-font-family )"/>
            </a:endParaRPr>
          </a:p>
          <a:p>
            <a:pPr algn="l"/>
            <a:r>
              <a:rPr lang="en-US" sz="2000" b="0" i="0" dirty="0">
                <a:effectLst/>
                <a:highlight>
                  <a:srgbClr val="FEFFFF"/>
                </a:highlight>
                <a:latin typeface="var( --e-global-typography-text-font-family )"/>
              </a:rPr>
              <a:t>This team of experts provides:</a:t>
            </a:r>
          </a:p>
          <a:p>
            <a:pPr marL="342900" indent="-342900" algn="l">
              <a:buFont typeface="Arial" panose="020B0604020202020204" pitchFamily="34" charset="0"/>
              <a:buChar char="•"/>
            </a:pPr>
            <a:r>
              <a:rPr lang="en-US" sz="2000" b="1" i="0" dirty="0">
                <a:effectLst/>
                <a:highlight>
                  <a:srgbClr val="FEFFFF"/>
                </a:highlight>
                <a:latin typeface="var( --e-global-typography-text-font-family )"/>
              </a:rPr>
              <a:t>monthly workshops</a:t>
            </a:r>
            <a:r>
              <a:rPr lang="en-US" sz="2000" b="0" i="0" dirty="0">
                <a:effectLst/>
                <a:highlight>
                  <a:srgbClr val="FEFFFF"/>
                </a:highlight>
                <a:latin typeface="var( --e-global-typography-text-font-family )"/>
              </a:rPr>
              <a:t> on topics related to quantitative methods and biostatistics</a:t>
            </a:r>
          </a:p>
          <a:p>
            <a:pPr marL="342900" indent="-342900" algn="l">
              <a:buFont typeface="Arial" panose="020B0604020202020204" pitchFamily="34" charset="0"/>
              <a:buChar char="•"/>
            </a:pPr>
            <a:r>
              <a:rPr lang="en-US" sz="2000" b="1" i="0" dirty="0">
                <a:effectLst/>
                <a:highlight>
                  <a:srgbClr val="FEFFFF"/>
                </a:highlight>
                <a:latin typeface="var( --e-global-typography-text-font-family )"/>
              </a:rPr>
              <a:t>advice on projects </a:t>
            </a:r>
            <a:r>
              <a:rPr lang="en-US" sz="2000" b="0" i="0" dirty="0">
                <a:effectLst/>
                <a:highlight>
                  <a:srgbClr val="FEFFFF"/>
                </a:highlight>
                <a:latin typeface="var( --e-global-typography-text-font-family )"/>
              </a:rPr>
              <a:t>via the Data and Data Management Teams Channel</a:t>
            </a:r>
          </a:p>
          <a:p>
            <a:pPr marL="342900" indent="-342900" algn="l">
              <a:buFont typeface="Arial" panose="020B0604020202020204" pitchFamily="34" charset="0"/>
              <a:buChar char="•"/>
            </a:pPr>
            <a:endParaRPr lang="en-US" sz="2000" dirty="0">
              <a:highlight>
                <a:srgbClr val="FEFFFF"/>
              </a:highlight>
              <a:latin typeface="var( --e-global-typography-text-font-family )"/>
            </a:endParaRPr>
          </a:p>
        </p:txBody>
      </p:sp>
      <p:sp>
        <p:nvSpPr>
          <p:cNvPr id="2" name="Title 1">
            <a:extLst>
              <a:ext uri="{FF2B5EF4-FFF2-40B4-BE49-F238E27FC236}">
                <a16:creationId xmlns:a16="http://schemas.microsoft.com/office/drawing/2014/main" id="{5E49622C-BA9D-AFA3-4652-2251A111BD07}"/>
              </a:ext>
            </a:extLst>
          </p:cNvPr>
          <p:cNvSpPr txBox="1">
            <a:spLocks/>
          </p:cNvSpPr>
          <p:nvPr/>
        </p:nvSpPr>
        <p:spPr>
          <a:xfrm>
            <a:off x="549385" y="537013"/>
            <a:ext cx="10902950" cy="956516"/>
          </a:xfrm>
          <a:prstGeom prst="rect">
            <a:avLst/>
          </a:prstGeom>
        </p:spPr>
        <p:txBody>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dirty="0"/>
              <a:t>Quantitative Core</a:t>
            </a:r>
          </a:p>
        </p:txBody>
      </p:sp>
      <p:sp>
        <p:nvSpPr>
          <p:cNvPr id="9" name="TextBox 8">
            <a:extLst>
              <a:ext uri="{FF2B5EF4-FFF2-40B4-BE49-F238E27FC236}">
                <a16:creationId xmlns:a16="http://schemas.microsoft.com/office/drawing/2014/main" id="{91D44D34-8AFD-F856-5820-C8B0CDB65BA5}"/>
              </a:ext>
            </a:extLst>
          </p:cNvPr>
          <p:cNvSpPr txBox="1"/>
          <p:nvPr/>
        </p:nvSpPr>
        <p:spPr>
          <a:xfrm>
            <a:off x="8983110" y="2944960"/>
            <a:ext cx="2394325" cy="707886"/>
          </a:xfrm>
          <a:prstGeom prst="rect">
            <a:avLst/>
          </a:prstGeom>
          <a:noFill/>
        </p:spPr>
        <p:txBody>
          <a:bodyPr wrap="square" lIns="91440" tIns="45720" rIns="91440" bIns="45720" anchor="t">
            <a:spAutoFit/>
          </a:bodyPr>
          <a:lstStyle/>
          <a:p>
            <a:pPr algn="ctr"/>
            <a:r>
              <a:rPr lang="en-US" sz="1600" b="1" dirty="0"/>
              <a:t>Stu Lipsitz, ScD</a:t>
            </a:r>
          </a:p>
          <a:p>
            <a:pPr algn="ctr"/>
            <a:r>
              <a:rPr lang="en-US" sz="1200" dirty="0"/>
              <a:t>Director of Biostatistics</a:t>
            </a:r>
          </a:p>
          <a:p>
            <a:pPr algn="ctr"/>
            <a:r>
              <a:rPr lang="en-US" sz="1200" dirty="0">
                <a:solidFill>
                  <a:schemeClr val="accent1"/>
                </a:solidFill>
                <a:latin typeface="Calibri" panose="020F0502020204030204" pitchFamily="34" charset="0"/>
                <a:cs typeface="Calibri" panose="020F0502020204030204" pitchFamily="34" charset="0"/>
              </a:rPr>
              <a:t>slipsitz@bwh.harvard.edu</a:t>
            </a:r>
          </a:p>
        </p:txBody>
      </p:sp>
      <p:sp>
        <p:nvSpPr>
          <p:cNvPr id="16" name="TextBox 15">
            <a:extLst>
              <a:ext uri="{FF2B5EF4-FFF2-40B4-BE49-F238E27FC236}">
                <a16:creationId xmlns:a16="http://schemas.microsoft.com/office/drawing/2014/main" id="{BD28C4BA-53F9-8EBD-9E7A-CBD8F3435D4D}"/>
              </a:ext>
            </a:extLst>
          </p:cNvPr>
          <p:cNvSpPr txBox="1"/>
          <p:nvPr/>
        </p:nvSpPr>
        <p:spPr>
          <a:xfrm>
            <a:off x="8903097" y="5797767"/>
            <a:ext cx="2595446" cy="707886"/>
          </a:xfrm>
          <a:prstGeom prst="rect">
            <a:avLst/>
          </a:prstGeom>
          <a:noFill/>
        </p:spPr>
        <p:txBody>
          <a:bodyPr wrap="square">
            <a:spAutoFit/>
          </a:bodyPr>
          <a:lstStyle/>
          <a:p>
            <a:pPr algn="ctr"/>
            <a:r>
              <a:rPr lang="en-US" sz="1600" b="1" dirty="0"/>
              <a:t>Tanujit Dey, PhD</a:t>
            </a:r>
          </a:p>
          <a:p>
            <a:pPr algn="ctr"/>
            <a:r>
              <a:rPr lang="en-US" sz="1200" dirty="0"/>
              <a:t>DOS Faculty Biostatistician</a:t>
            </a:r>
          </a:p>
          <a:p>
            <a:pPr algn="ctr"/>
            <a:r>
              <a:rPr lang="en-US" sz="1200" dirty="0">
                <a:solidFill>
                  <a:schemeClr val="accent1"/>
                </a:solidFill>
              </a:rPr>
              <a:t>tdey@bwh.harvard.edu</a:t>
            </a:r>
          </a:p>
        </p:txBody>
      </p:sp>
      <p:pic>
        <p:nvPicPr>
          <p:cNvPr id="3" name="Picture 2" descr="A person smiling for the camera&#10;&#10;Description automatically generated">
            <a:extLst>
              <a:ext uri="{FF2B5EF4-FFF2-40B4-BE49-F238E27FC236}">
                <a16:creationId xmlns:a16="http://schemas.microsoft.com/office/drawing/2014/main" id="{A5A1CF3C-1310-4C16-FB15-0E06F287F75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64181" y="1055694"/>
            <a:ext cx="1832184" cy="1832184"/>
          </a:xfrm>
          <a:prstGeom prst="rect">
            <a:avLst/>
          </a:prstGeom>
          <a:ln>
            <a:noFill/>
          </a:ln>
          <a:effectLst/>
        </p:spPr>
      </p:pic>
      <p:pic>
        <p:nvPicPr>
          <p:cNvPr id="4" name="Picture 3" descr="A person wearing a suit and tie smiling at the camera&#10;&#10;Description automatically generated">
            <a:extLst>
              <a:ext uri="{FF2B5EF4-FFF2-40B4-BE49-F238E27FC236}">
                <a16:creationId xmlns:a16="http://schemas.microsoft.com/office/drawing/2014/main" id="{7776ACB9-9F38-895D-E8CC-7F2422B3702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p:blipFill>
        <p:spPr>
          <a:xfrm>
            <a:off x="9310389" y="3908501"/>
            <a:ext cx="1832184" cy="1832184"/>
          </a:xfrm>
          <a:prstGeom prst="rect">
            <a:avLst/>
          </a:prstGeom>
          <a:ln>
            <a:noFill/>
          </a:ln>
          <a:effectLst/>
        </p:spPr>
      </p:pic>
      <p:pic>
        <p:nvPicPr>
          <p:cNvPr id="5" name="Picture 4" descr="A person smiling for the camera&#10;&#10;Description automatically generated">
            <a:extLst>
              <a:ext uri="{FF2B5EF4-FFF2-40B4-BE49-F238E27FC236}">
                <a16:creationId xmlns:a16="http://schemas.microsoft.com/office/drawing/2014/main" id="{1B4EBCBB-D573-A5E6-FBFA-10C19A56133E}"/>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p:blipFill>
        <p:spPr>
          <a:xfrm>
            <a:off x="7024705" y="1055694"/>
            <a:ext cx="1832184" cy="1832184"/>
          </a:xfrm>
          <a:prstGeom prst="rect">
            <a:avLst/>
          </a:prstGeom>
          <a:ln>
            <a:noFill/>
          </a:ln>
          <a:effectLst/>
        </p:spPr>
      </p:pic>
      <p:sp>
        <p:nvSpPr>
          <p:cNvPr id="6" name="TextBox 5">
            <a:extLst>
              <a:ext uri="{FF2B5EF4-FFF2-40B4-BE49-F238E27FC236}">
                <a16:creationId xmlns:a16="http://schemas.microsoft.com/office/drawing/2014/main" id="{D6C109EB-64C2-E59A-088D-3D6031A4BDF1}"/>
              </a:ext>
            </a:extLst>
          </p:cNvPr>
          <p:cNvSpPr txBox="1"/>
          <p:nvPr/>
        </p:nvSpPr>
        <p:spPr>
          <a:xfrm>
            <a:off x="6743634" y="2944960"/>
            <a:ext cx="2394325" cy="707886"/>
          </a:xfrm>
          <a:prstGeom prst="rect">
            <a:avLst/>
          </a:prstGeom>
          <a:noFill/>
        </p:spPr>
        <p:txBody>
          <a:bodyPr wrap="square" rtlCol="0">
            <a:spAutoFit/>
          </a:bodyPr>
          <a:lstStyle/>
          <a:p>
            <a:pPr algn="ctr"/>
            <a:r>
              <a:rPr lang="en-US" sz="1600" b="1" dirty="0"/>
              <a:t>Molly Jarman, PhD, MPH</a:t>
            </a:r>
          </a:p>
          <a:p>
            <a:pPr algn="ctr"/>
            <a:r>
              <a:rPr lang="en-US" sz="1200" dirty="0"/>
              <a:t>Faculty Data Lead</a:t>
            </a:r>
          </a:p>
          <a:p>
            <a:pPr algn="ctr"/>
            <a:r>
              <a:rPr lang="en-US" sz="1200" dirty="0">
                <a:solidFill>
                  <a:schemeClr val="accent1"/>
                </a:solidFill>
                <a:latin typeface="Calibri" panose="020F0502020204030204" pitchFamily="34" charset="0"/>
                <a:cs typeface="Calibri" panose="020F0502020204030204" pitchFamily="34" charset="0"/>
              </a:rPr>
              <a:t>mjarman@bwh.harvard.edu</a:t>
            </a:r>
          </a:p>
        </p:txBody>
      </p:sp>
      <p:pic>
        <p:nvPicPr>
          <p:cNvPr id="8" name="Picture 7" descr="A person in a blue shirt&#10;&#10;Description automatically generated with medium confidence">
            <a:extLst>
              <a:ext uri="{FF2B5EF4-FFF2-40B4-BE49-F238E27FC236}">
                <a16:creationId xmlns:a16="http://schemas.microsoft.com/office/drawing/2014/main" id="{687899CC-21EB-433F-2186-91D1D427A464}"/>
              </a:ext>
            </a:extLst>
          </p:cNvPr>
          <p:cNvPicPr>
            <a:picLocks noChangeAspect="1"/>
          </p:cNvPicPr>
          <p:nvPr/>
        </p:nvPicPr>
        <p:blipFill rotWithShape="1">
          <a:blip r:embed="rId7"/>
          <a:srcRect l="5841" t="11742" r="6379" b="24812"/>
          <a:stretch/>
        </p:blipFill>
        <p:spPr>
          <a:xfrm>
            <a:off x="7024705" y="3862296"/>
            <a:ext cx="1878389" cy="1878389"/>
          </a:xfrm>
          <a:prstGeom prst="rect">
            <a:avLst/>
          </a:prstGeom>
          <a:effectLst/>
        </p:spPr>
      </p:pic>
      <p:sp>
        <p:nvSpPr>
          <p:cNvPr id="10" name="TextBox 9">
            <a:extLst>
              <a:ext uri="{FF2B5EF4-FFF2-40B4-BE49-F238E27FC236}">
                <a16:creationId xmlns:a16="http://schemas.microsoft.com/office/drawing/2014/main" id="{AFC9237F-B39D-354C-3D45-0722C65AE52A}"/>
              </a:ext>
            </a:extLst>
          </p:cNvPr>
          <p:cNvSpPr txBox="1"/>
          <p:nvPr/>
        </p:nvSpPr>
        <p:spPr>
          <a:xfrm>
            <a:off x="6970560" y="5797767"/>
            <a:ext cx="1986677" cy="707886"/>
          </a:xfrm>
          <a:prstGeom prst="rect">
            <a:avLst/>
          </a:prstGeom>
          <a:noFill/>
        </p:spPr>
        <p:txBody>
          <a:bodyPr wrap="square" rtlCol="0">
            <a:spAutoFit/>
          </a:bodyPr>
          <a:lstStyle/>
          <a:p>
            <a:pPr algn="ctr"/>
            <a:r>
              <a:rPr lang="en-US" sz="1600" b="1" dirty="0"/>
              <a:t>Kevin Chen</a:t>
            </a:r>
          </a:p>
          <a:p>
            <a:pPr algn="ctr"/>
            <a:r>
              <a:rPr lang="en-US" sz="1200" dirty="0"/>
              <a:t>Database Manager</a:t>
            </a:r>
          </a:p>
          <a:p>
            <a:pPr algn="ctr"/>
            <a:r>
              <a:rPr lang="en-US" sz="1200" dirty="0">
                <a:solidFill>
                  <a:schemeClr val="accent1"/>
                </a:solidFill>
              </a:rPr>
              <a:t>kchen35@bwh.harvard.edu</a:t>
            </a:r>
          </a:p>
        </p:txBody>
      </p:sp>
    </p:spTree>
    <p:extLst>
      <p:ext uri="{BB962C8B-B14F-4D97-AF65-F5344CB8AC3E}">
        <p14:creationId xmlns:p14="http://schemas.microsoft.com/office/powerpoint/2010/main" val="3592407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6A0494-A0E2-0F4A-86FA-9EB43A1B140B}"/>
              </a:ext>
            </a:extLst>
          </p:cNvPr>
          <p:cNvSpPr/>
          <p:nvPr/>
        </p:nvSpPr>
        <p:spPr>
          <a:xfrm>
            <a:off x="543318" y="1255769"/>
            <a:ext cx="5748152" cy="4401205"/>
          </a:xfrm>
          <a:prstGeom prst="rect">
            <a:avLst/>
          </a:prstGeom>
        </p:spPr>
        <p:txBody>
          <a:bodyPr wrap="square" lIns="91440" tIns="45720" rIns="91440" bIns="45720" anchor="t">
            <a:spAutoFit/>
          </a:bodyPr>
          <a:lstStyle/>
          <a:p>
            <a:pPr algn="l"/>
            <a:r>
              <a:rPr lang="en-US" sz="2000" b="0" i="0" dirty="0">
                <a:effectLst/>
                <a:highlight>
                  <a:srgbClr val="FEFFFF"/>
                </a:highlight>
                <a:latin typeface="Calibri" panose="020F0502020204030204" pitchFamily="34" charset="0"/>
                <a:cs typeface="Calibri" panose="020F0502020204030204" pitchFamily="34" charset="0"/>
              </a:rPr>
              <a:t>The Training and Mentorship Core provides </a:t>
            </a:r>
            <a:r>
              <a:rPr lang="en-US" sz="2000" b="1" i="0" dirty="0">
                <a:effectLst/>
                <a:highlight>
                  <a:srgbClr val="FEFFFF"/>
                </a:highlight>
                <a:latin typeface="Calibri" panose="020F0502020204030204" pitchFamily="34" charset="0"/>
                <a:cs typeface="Calibri" panose="020F0502020204030204" pitchFamily="34" charset="0"/>
              </a:rPr>
              <a:t>didactic and curriculum programming</a:t>
            </a:r>
            <a:r>
              <a:rPr lang="en-US" sz="2000" b="0" i="0" dirty="0">
                <a:effectLst/>
                <a:highlight>
                  <a:srgbClr val="FEFFFF"/>
                </a:highlight>
                <a:latin typeface="Calibri" panose="020F0502020204030204" pitchFamily="34" charset="0"/>
                <a:cs typeface="Calibri" panose="020F0502020204030204" pitchFamily="34" charset="0"/>
              </a:rPr>
              <a:t> for CSPH fellows as part of developing them into future leaders in the field of surgical health services research. </a:t>
            </a:r>
          </a:p>
          <a:p>
            <a:pPr algn="l"/>
            <a:endParaRPr lang="en-US" sz="2000" dirty="0">
              <a:highlight>
                <a:srgbClr val="FEFFFF"/>
              </a:highlight>
              <a:latin typeface="Calibri" panose="020F0502020204030204" pitchFamily="34" charset="0"/>
              <a:cs typeface="Calibri" panose="020F0502020204030204" pitchFamily="34" charset="0"/>
            </a:endParaRPr>
          </a:p>
          <a:p>
            <a:pPr algn="l"/>
            <a:r>
              <a:rPr lang="en-US" sz="2000" b="0" i="0" dirty="0">
                <a:effectLst/>
                <a:highlight>
                  <a:srgbClr val="FEFFFF"/>
                </a:highlight>
                <a:latin typeface="Calibri" panose="020F0502020204030204" pitchFamily="34" charset="0"/>
                <a:cs typeface="Calibri" panose="020F0502020204030204" pitchFamily="34" charset="0"/>
              </a:rPr>
              <a:t>The fellowship director:</a:t>
            </a:r>
          </a:p>
          <a:p>
            <a:pPr marL="342900" indent="-342900" algn="l">
              <a:buFont typeface="Arial" panose="020B0604020202020204" pitchFamily="34" charset="0"/>
              <a:buChar char="•"/>
            </a:pPr>
            <a:r>
              <a:rPr lang="en-US" sz="2000" dirty="0">
                <a:highlight>
                  <a:srgbClr val="FEFFFF"/>
                </a:highlight>
                <a:latin typeface="Calibri" panose="020F0502020204030204" pitchFamily="34" charset="0"/>
                <a:cs typeface="Calibri" panose="020F0502020204030204" pitchFamily="34" charset="0"/>
              </a:rPr>
              <a:t>O</a:t>
            </a:r>
            <a:r>
              <a:rPr lang="en-US" sz="2000" b="0" i="0" dirty="0">
                <a:effectLst/>
                <a:highlight>
                  <a:srgbClr val="FEFFFF"/>
                </a:highlight>
                <a:latin typeface="Calibri" panose="020F0502020204030204" pitchFamily="34" charset="0"/>
                <a:cs typeface="Calibri" panose="020F0502020204030204" pitchFamily="34" charset="0"/>
              </a:rPr>
              <a:t>versees the direction and development of the fellowship program</a:t>
            </a:r>
          </a:p>
          <a:p>
            <a:pPr marL="342900" indent="-342900" algn="l">
              <a:buFont typeface="Arial" panose="020B0604020202020204" pitchFamily="34" charset="0"/>
              <a:buChar char="•"/>
            </a:pPr>
            <a:r>
              <a:rPr lang="en-US" sz="2000" dirty="0">
                <a:highlight>
                  <a:srgbClr val="FEFFFF"/>
                </a:highlight>
                <a:latin typeface="Calibri" panose="020F0502020204030204" pitchFamily="34" charset="0"/>
                <a:cs typeface="Calibri" panose="020F0502020204030204" pitchFamily="34" charset="0"/>
              </a:rPr>
              <a:t>Provides, leadership, mentorship and support to </a:t>
            </a:r>
            <a:r>
              <a:rPr lang="en-US" sz="2000" b="0" i="0" dirty="0">
                <a:effectLst/>
                <a:highlight>
                  <a:srgbClr val="FEFFFF"/>
                </a:highlight>
                <a:latin typeface="Calibri" panose="020F0502020204030204" pitchFamily="34" charset="0"/>
                <a:cs typeface="Calibri" panose="020F0502020204030204" pitchFamily="34" charset="0"/>
              </a:rPr>
              <a:t>research fellows </a:t>
            </a:r>
          </a:p>
          <a:p>
            <a:pPr algn="l"/>
            <a:endParaRPr lang="en-US" sz="2000" dirty="0">
              <a:highlight>
                <a:srgbClr val="FEFFFF"/>
              </a:highlight>
              <a:latin typeface="Calibri" panose="020F0502020204030204" pitchFamily="34" charset="0"/>
              <a:cs typeface="Calibri" panose="020F0502020204030204" pitchFamily="34" charset="0"/>
            </a:endParaRPr>
          </a:p>
          <a:p>
            <a:pPr algn="l"/>
            <a:endParaRPr lang="en-US" sz="2000" dirty="0">
              <a:highlight>
                <a:srgbClr val="FEFFFF"/>
              </a:highlight>
              <a:latin typeface="Calibri" panose="020F0502020204030204" pitchFamily="34" charset="0"/>
              <a:cs typeface="Calibri" panose="020F0502020204030204" pitchFamily="34" charset="0"/>
            </a:endParaRPr>
          </a:p>
          <a:p>
            <a:pPr algn="l"/>
            <a:endParaRPr lang="en-US" sz="2000" b="0" i="0" dirty="0">
              <a:effectLst/>
              <a:highlight>
                <a:srgbClr val="FEFFFF"/>
              </a:highlight>
              <a:latin typeface="Roboto" panose="02000000000000000000" pitchFamily="2" charset="0"/>
            </a:endParaRPr>
          </a:p>
          <a:p>
            <a:pPr algn="l"/>
            <a:endParaRPr lang="en-US" sz="2000" b="0" i="0" dirty="0">
              <a:effectLst/>
              <a:highlight>
                <a:srgbClr val="FEFFFF"/>
              </a:highlight>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5E49622C-BA9D-AFA3-4652-2251A111BD07}"/>
              </a:ext>
            </a:extLst>
          </p:cNvPr>
          <p:cNvSpPr txBox="1">
            <a:spLocks/>
          </p:cNvSpPr>
          <p:nvPr/>
        </p:nvSpPr>
        <p:spPr>
          <a:xfrm>
            <a:off x="549385" y="537013"/>
            <a:ext cx="10902950" cy="956516"/>
          </a:xfrm>
          <a:prstGeom prst="rect">
            <a:avLst/>
          </a:prstGeom>
        </p:spPr>
        <p:txBody>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dirty="0"/>
              <a:t>Training &amp; Mentorship Core</a:t>
            </a:r>
          </a:p>
        </p:txBody>
      </p:sp>
      <p:sp>
        <p:nvSpPr>
          <p:cNvPr id="6" name="TextBox 5">
            <a:extLst>
              <a:ext uri="{FF2B5EF4-FFF2-40B4-BE49-F238E27FC236}">
                <a16:creationId xmlns:a16="http://schemas.microsoft.com/office/drawing/2014/main" id="{D6C109EB-64C2-E59A-088D-3D6031A4BDF1}"/>
              </a:ext>
            </a:extLst>
          </p:cNvPr>
          <p:cNvSpPr txBox="1"/>
          <p:nvPr/>
        </p:nvSpPr>
        <p:spPr>
          <a:xfrm>
            <a:off x="8662168" y="1551605"/>
            <a:ext cx="3215817" cy="707886"/>
          </a:xfrm>
          <a:prstGeom prst="rect">
            <a:avLst/>
          </a:prstGeom>
          <a:noFill/>
        </p:spPr>
        <p:txBody>
          <a:bodyPr wrap="square" rtlCol="0">
            <a:spAutoFit/>
          </a:bodyPr>
          <a:lstStyle/>
          <a:p>
            <a:r>
              <a:rPr lang="en-US" sz="1600" b="1" dirty="0"/>
              <a:t>Louis L. Nguyen, MD, MBA, MPH</a:t>
            </a:r>
          </a:p>
          <a:p>
            <a:r>
              <a:rPr lang="en-US" sz="1200" dirty="0"/>
              <a:t>Fellowship Director</a:t>
            </a:r>
          </a:p>
          <a:p>
            <a:r>
              <a:rPr lang="en-US" sz="1200" dirty="0">
                <a:solidFill>
                  <a:schemeClr val="accent1"/>
                </a:solidFill>
                <a:latin typeface="Calibri" panose="020F0502020204030204" pitchFamily="34" charset="0"/>
                <a:cs typeface="Calibri" panose="020F0502020204030204" pitchFamily="34" charset="0"/>
              </a:rPr>
              <a:t>llnguyen@bwh.harvard.edu</a:t>
            </a:r>
          </a:p>
        </p:txBody>
      </p:sp>
      <p:pic>
        <p:nvPicPr>
          <p:cNvPr id="12" name="Picture 4" descr="January 2019 – Surgery News &amp; Notes">
            <a:extLst>
              <a:ext uri="{FF2B5EF4-FFF2-40B4-BE49-F238E27FC236}">
                <a16:creationId xmlns:a16="http://schemas.microsoft.com/office/drawing/2014/main" id="{CE339E88-EFAF-F849-740E-28AD0EA582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47800" y="1192518"/>
            <a:ext cx="1430230" cy="143023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3" name="Picture 12" descr="A person wearing glasses&#10;&#10;Description automatically generated with low confidence">
            <a:extLst>
              <a:ext uri="{FF2B5EF4-FFF2-40B4-BE49-F238E27FC236}">
                <a16:creationId xmlns:a16="http://schemas.microsoft.com/office/drawing/2014/main" id="{1FE1C86E-5C94-A51D-D797-61054590883F}"/>
              </a:ext>
            </a:extLst>
          </p:cNvPr>
          <p:cNvPicPr>
            <a:picLocks noChangeAspect="1"/>
          </p:cNvPicPr>
          <p:nvPr/>
        </p:nvPicPr>
        <p:blipFill rotWithShape="1">
          <a:blip r:embed="rId4"/>
          <a:srcRect b="20991"/>
          <a:stretch/>
        </p:blipFill>
        <p:spPr>
          <a:xfrm>
            <a:off x="7041928" y="4890757"/>
            <a:ext cx="1447799" cy="1430230"/>
          </a:xfrm>
          <a:prstGeom prst="rect">
            <a:avLst/>
          </a:prstGeom>
        </p:spPr>
      </p:pic>
      <p:sp>
        <p:nvSpPr>
          <p:cNvPr id="14" name="TextBox 13">
            <a:extLst>
              <a:ext uri="{FF2B5EF4-FFF2-40B4-BE49-F238E27FC236}">
                <a16:creationId xmlns:a16="http://schemas.microsoft.com/office/drawing/2014/main" id="{5D42063C-F3EA-9AAD-BD4A-37556F6EDFFD}"/>
              </a:ext>
            </a:extLst>
          </p:cNvPr>
          <p:cNvSpPr txBox="1"/>
          <p:nvPr/>
        </p:nvSpPr>
        <p:spPr>
          <a:xfrm>
            <a:off x="8662168" y="5159596"/>
            <a:ext cx="2439462" cy="892552"/>
          </a:xfrm>
          <a:prstGeom prst="rect">
            <a:avLst/>
          </a:prstGeom>
          <a:noFill/>
        </p:spPr>
        <p:txBody>
          <a:bodyPr wrap="square">
            <a:spAutoFit/>
          </a:bodyPr>
          <a:lstStyle/>
          <a:p>
            <a:r>
              <a:rPr lang="en-US" sz="1600" b="1" dirty="0"/>
              <a:t>Emily Stephens</a:t>
            </a:r>
          </a:p>
          <a:p>
            <a:r>
              <a:rPr lang="en-US" sz="1200" dirty="0"/>
              <a:t>Administrative and Fellowship Coordinator</a:t>
            </a:r>
          </a:p>
          <a:p>
            <a:r>
              <a:rPr lang="en-US" sz="1200" dirty="0">
                <a:solidFill>
                  <a:schemeClr val="accent1"/>
                </a:solidFill>
              </a:rPr>
              <a:t>estephens2@bwh.harvard.edu</a:t>
            </a:r>
          </a:p>
        </p:txBody>
      </p:sp>
      <p:pic>
        <p:nvPicPr>
          <p:cNvPr id="15" name="Picture 14" descr="A person smiling for the camera&#10;&#10;Description automatically generated">
            <a:extLst>
              <a:ext uri="{FF2B5EF4-FFF2-40B4-BE49-F238E27FC236}">
                <a16:creationId xmlns:a16="http://schemas.microsoft.com/office/drawing/2014/main" id="{C0A00BFC-A80C-5300-CF70-EBEBA806A9F4}"/>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p:blipFill>
        <p:spPr>
          <a:xfrm>
            <a:off x="7047800" y="3024073"/>
            <a:ext cx="1441927" cy="1430230"/>
          </a:xfrm>
          <a:prstGeom prst="rect">
            <a:avLst/>
          </a:prstGeom>
          <a:ln>
            <a:noFill/>
          </a:ln>
          <a:effectLst/>
        </p:spPr>
      </p:pic>
      <p:sp>
        <p:nvSpPr>
          <p:cNvPr id="17" name="TextBox 16">
            <a:extLst>
              <a:ext uri="{FF2B5EF4-FFF2-40B4-BE49-F238E27FC236}">
                <a16:creationId xmlns:a16="http://schemas.microsoft.com/office/drawing/2014/main" id="{FC547306-EA00-152B-2D2C-4B1ED27B25B5}"/>
              </a:ext>
            </a:extLst>
          </p:cNvPr>
          <p:cNvSpPr txBox="1"/>
          <p:nvPr/>
        </p:nvSpPr>
        <p:spPr>
          <a:xfrm>
            <a:off x="8662168" y="3292912"/>
            <a:ext cx="2133041" cy="892552"/>
          </a:xfrm>
          <a:prstGeom prst="rect">
            <a:avLst/>
          </a:prstGeom>
          <a:noFill/>
        </p:spPr>
        <p:txBody>
          <a:bodyPr wrap="square" rtlCol="0">
            <a:spAutoFit/>
          </a:bodyPr>
          <a:lstStyle/>
          <a:p>
            <a:r>
              <a:rPr lang="en-US" sz="1600" b="1" dirty="0"/>
              <a:t>Rachel Murphy, MPH</a:t>
            </a:r>
          </a:p>
          <a:p>
            <a:r>
              <a:rPr lang="en-US" sz="1200" dirty="0"/>
              <a:t>Project Manager, MERITAS Fellowship Program</a:t>
            </a:r>
          </a:p>
          <a:p>
            <a:r>
              <a:rPr lang="en-US" sz="1200" dirty="0">
                <a:solidFill>
                  <a:schemeClr val="accent1"/>
                </a:solidFill>
              </a:rPr>
              <a:t>rmurphy19@bwh.harvard.edu</a:t>
            </a:r>
          </a:p>
        </p:txBody>
      </p:sp>
    </p:spTree>
    <p:extLst>
      <p:ext uri="{BB962C8B-B14F-4D97-AF65-F5344CB8AC3E}">
        <p14:creationId xmlns:p14="http://schemas.microsoft.com/office/powerpoint/2010/main" val="1602594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44326-6A1A-C2CC-CD15-D180B7C676EA}"/>
              </a:ext>
            </a:extLst>
          </p:cNvPr>
          <p:cNvSpPr>
            <a:spLocks noGrp="1"/>
          </p:cNvSpPr>
          <p:nvPr>
            <p:ph type="title"/>
          </p:nvPr>
        </p:nvSpPr>
        <p:spPr/>
        <p:txBody>
          <a:bodyPr/>
          <a:lstStyle/>
          <a:p>
            <a:r>
              <a:rPr lang="en-US" dirty="0"/>
              <a:t>Summary of Research Resources Available at CSPH</a:t>
            </a:r>
          </a:p>
        </p:txBody>
      </p:sp>
      <p:sp>
        <p:nvSpPr>
          <p:cNvPr id="3" name="Content Placeholder 2">
            <a:extLst>
              <a:ext uri="{FF2B5EF4-FFF2-40B4-BE49-F238E27FC236}">
                <a16:creationId xmlns:a16="http://schemas.microsoft.com/office/drawing/2014/main" id="{14F491CC-20C7-29B4-A9F6-3C4EF2FFD7B0}"/>
              </a:ext>
            </a:extLst>
          </p:cNvPr>
          <p:cNvSpPr>
            <a:spLocks noGrp="1"/>
          </p:cNvSpPr>
          <p:nvPr>
            <p:ph idx="1"/>
          </p:nvPr>
        </p:nvSpPr>
        <p:spPr>
          <a:xfrm>
            <a:off x="639759" y="1277284"/>
            <a:ext cx="10902950" cy="4753646"/>
          </a:xfrm>
        </p:spPr>
        <p:txBody>
          <a:bodyPr/>
          <a:lstStyle/>
          <a:p>
            <a:r>
              <a:rPr lang="en-US" b="1" dirty="0"/>
              <a:t>Qualitative Core can provide:</a:t>
            </a:r>
          </a:p>
          <a:p>
            <a:pPr marL="342900" indent="-342900">
              <a:buFont typeface="Arial" panose="020B0604020202020204" pitchFamily="34" charset="0"/>
              <a:buChar char="•"/>
            </a:pPr>
            <a:r>
              <a:rPr lang="en-US" sz="2000" dirty="0"/>
              <a:t>Methods review</a:t>
            </a:r>
          </a:p>
          <a:p>
            <a:pPr marL="342900" indent="-342900">
              <a:buFont typeface="Arial" panose="020B0604020202020204" pitchFamily="34" charset="0"/>
              <a:buChar char="•"/>
            </a:pPr>
            <a:r>
              <a:rPr lang="en-US" dirty="0"/>
              <a:t>Scientific support</a:t>
            </a:r>
          </a:p>
          <a:p>
            <a:pPr marL="342900" indent="-342900">
              <a:buFont typeface="Arial" panose="020B0604020202020204" pitchFamily="34" charset="0"/>
              <a:buChar char="•"/>
            </a:pPr>
            <a:endParaRPr lang="en-US" b="1" dirty="0"/>
          </a:p>
          <a:p>
            <a:r>
              <a:rPr lang="en-US" b="1" dirty="0"/>
              <a:t>Quantitative Core can provide:</a:t>
            </a:r>
          </a:p>
          <a:p>
            <a:pPr marL="342900" indent="-342900">
              <a:buFont typeface="Arial" panose="020B0604020202020204" pitchFamily="34" charset="0"/>
              <a:buChar char="•"/>
            </a:pPr>
            <a:r>
              <a:rPr lang="en-US" dirty="0"/>
              <a:t>Methods review</a:t>
            </a:r>
          </a:p>
          <a:p>
            <a:pPr marL="342900" indent="-342900">
              <a:buFont typeface="Arial" panose="020B0604020202020204" pitchFamily="34" charset="0"/>
              <a:buChar char="•"/>
            </a:pPr>
            <a:r>
              <a:rPr lang="en-US" dirty="0"/>
              <a:t>Scientific support</a:t>
            </a:r>
          </a:p>
          <a:p>
            <a:pPr marL="342900" indent="-342900">
              <a:buFont typeface="Arial" panose="020B0604020202020204" pitchFamily="34" charset="0"/>
              <a:buChar char="•"/>
            </a:pPr>
            <a:r>
              <a:rPr lang="en-US" dirty="0"/>
              <a:t>Data access and data management support (more info in following slides)</a:t>
            </a:r>
          </a:p>
          <a:p>
            <a:endParaRPr lang="en-US" dirty="0"/>
          </a:p>
          <a:p>
            <a:r>
              <a:rPr lang="en-US" b="1" dirty="0"/>
              <a:t>Research Management Core can provide:</a:t>
            </a:r>
          </a:p>
          <a:p>
            <a:pPr marL="342900" indent="-342900">
              <a:buFont typeface="Arial" panose="020B0604020202020204" pitchFamily="34" charset="0"/>
              <a:buChar char="•"/>
            </a:pPr>
            <a:r>
              <a:rPr lang="en-US" dirty="0"/>
              <a:t>Administrative support</a:t>
            </a:r>
          </a:p>
          <a:p>
            <a:pPr marL="342900" indent="-342900">
              <a:buFont typeface="Arial" panose="020B0604020202020204" pitchFamily="34" charset="0"/>
              <a:buChar char="•"/>
            </a:pPr>
            <a:r>
              <a:rPr lang="en-US" dirty="0"/>
              <a:t>Media and communications support</a:t>
            </a:r>
          </a:p>
          <a:p>
            <a:pPr marL="342900" indent="-342900">
              <a:buFont typeface="Arial" panose="020B0604020202020204" pitchFamily="34" charset="0"/>
              <a:buChar char="•"/>
            </a:pPr>
            <a:r>
              <a:rPr lang="en-US" dirty="0"/>
              <a:t>Grant support</a:t>
            </a:r>
          </a:p>
          <a:p>
            <a:endParaRPr lang="en-US" dirty="0"/>
          </a:p>
          <a:p>
            <a:r>
              <a:rPr lang="en-US" dirty="0"/>
              <a:t>See next slide for list of CSPH Didactic Events &amp; Workshops.</a:t>
            </a:r>
          </a:p>
          <a:p>
            <a:endParaRPr lang="en-US" dirty="0"/>
          </a:p>
          <a:p>
            <a:endParaRPr lang="en-US" dirty="0"/>
          </a:p>
        </p:txBody>
      </p:sp>
    </p:spTree>
    <p:extLst>
      <p:ext uri="{BB962C8B-B14F-4D97-AF65-F5344CB8AC3E}">
        <p14:creationId xmlns:p14="http://schemas.microsoft.com/office/powerpoint/2010/main" val="2194774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C0E35-164D-DC45-A085-A4D473EE81F1}"/>
              </a:ext>
            </a:extLst>
          </p:cNvPr>
          <p:cNvSpPr>
            <a:spLocks noGrp="1"/>
          </p:cNvSpPr>
          <p:nvPr>
            <p:ph type="title"/>
          </p:nvPr>
        </p:nvSpPr>
        <p:spPr/>
        <p:txBody>
          <a:bodyPr/>
          <a:lstStyle/>
          <a:p>
            <a:r>
              <a:rPr lang="en-US" dirty="0"/>
              <a:t>Resources: CSPH Didactic Events</a:t>
            </a:r>
          </a:p>
        </p:txBody>
      </p:sp>
      <p:graphicFrame>
        <p:nvGraphicFramePr>
          <p:cNvPr id="6" name="Table 5">
            <a:extLst>
              <a:ext uri="{FF2B5EF4-FFF2-40B4-BE49-F238E27FC236}">
                <a16:creationId xmlns:a16="http://schemas.microsoft.com/office/drawing/2014/main" id="{EC6347A9-BF77-1D4C-3EDA-24A3E354F00E}"/>
              </a:ext>
            </a:extLst>
          </p:cNvPr>
          <p:cNvGraphicFramePr>
            <a:graphicFrameLocks noGrp="1"/>
          </p:cNvGraphicFramePr>
          <p:nvPr>
            <p:extLst>
              <p:ext uri="{D42A27DB-BD31-4B8C-83A1-F6EECF244321}">
                <p14:modId xmlns:p14="http://schemas.microsoft.com/office/powerpoint/2010/main" val="2995120496"/>
              </p:ext>
            </p:extLst>
          </p:nvPr>
        </p:nvGraphicFramePr>
        <p:xfrm>
          <a:off x="641350" y="1002133"/>
          <a:ext cx="10909300" cy="5111218"/>
        </p:xfrm>
        <a:graphic>
          <a:graphicData uri="http://schemas.openxmlformats.org/drawingml/2006/table">
            <a:tbl>
              <a:tblPr firstRow="1" bandRow="1">
                <a:tableStyleId>{5C22544A-7EE6-4342-B048-85BDC9FD1C3A}</a:tableStyleId>
              </a:tblPr>
              <a:tblGrid>
                <a:gridCol w="5388747">
                  <a:extLst>
                    <a:ext uri="{9D8B030D-6E8A-4147-A177-3AD203B41FA5}">
                      <a16:colId xmlns:a16="http://schemas.microsoft.com/office/drawing/2014/main" val="4173352253"/>
                    </a:ext>
                  </a:extLst>
                </a:gridCol>
                <a:gridCol w="5520553">
                  <a:extLst>
                    <a:ext uri="{9D8B030D-6E8A-4147-A177-3AD203B41FA5}">
                      <a16:colId xmlns:a16="http://schemas.microsoft.com/office/drawing/2014/main" val="228544327"/>
                    </a:ext>
                  </a:extLst>
                </a:gridCol>
              </a:tblGrid>
              <a:tr h="478258">
                <a:tc>
                  <a:txBody>
                    <a:bodyPr/>
                    <a:lstStyle/>
                    <a:p>
                      <a:r>
                        <a:rPr lang="en-US" sz="1600" dirty="0"/>
                        <a:t>Meeting</a:t>
                      </a:r>
                    </a:p>
                  </a:txBody>
                  <a:tcPr/>
                </a:tc>
                <a:tc>
                  <a:txBody>
                    <a:bodyPr/>
                    <a:lstStyle/>
                    <a:p>
                      <a:r>
                        <a:rPr lang="en-US" sz="1600" dirty="0"/>
                        <a:t>Frequency, Day and Time</a:t>
                      </a:r>
                    </a:p>
                  </a:txBody>
                  <a:tcPr/>
                </a:tc>
                <a:extLst>
                  <a:ext uri="{0D108BD9-81ED-4DB2-BD59-A6C34878D82A}">
                    <a16:rowId xmlns:a16="http://schemas.microsoft.com/office/drawing/2014/main" val="2534660976"/>
                  </a:ext>
                </a:extLst>
              </a:tr>
              <a:tr h="478258">
                <a:tc>
                  <a:txBody>
                    <a:bodyPr/>
                    <a:lstStyle/>
                    <a:p>
                      <a:r>
                        <a:rPr lang="en-US" sz="1600" dirty="0"/>
                        <a:t>Research Weekly Works-in-Progress (WIP) Meeting</a:t>
                      </a:r>
                    </a:p>
                  </a:txBody>
                  <a:tcPr/>
                </a:tc>
                <a:tc>
                  <a:txBody>
                    <a:bodyPr/>
                    <a:lstStyle/>
                    <a:p>
                      <a:r>
                        <a:rPr lang="en-US" sz="1600" i="1" dirty="0"/>
                        <a:t>Weekly</a:t>
                      </a:r>
                    </a:p>
                    <a:p>
                      <a:r>
                        <a:rPr lang="en-US" sz="1600" dirty="0"/>
                        <a:t>Tuesdays at 12:30-1:30PM </a:t>
                      </a:r>
                    </a:p>
                  </a:txBody>
                  <a:tcPr/>
                </a:tc>
                <a:extLst>
                  <a:ext uri="{0D108BD9-81ED-4DB2-BD59-A6C34878D82A}">
                    <a16:rowId xmlns:a16="http://schemas.microsoft.com/office/drawing/2014/main" val="858686377"/>
                  </a:ext>
                </a:extLst>
              </a:tr>
              <a:tr h="478258">
                <a:tc>
                  <a:txBody>
                    <a:bodyPr/>
                    <a:lstStyle/>
                    <a:p>
                      <a:r>
                        <a:rPr lang="en-US" sz="1600" dirty="0"/>
                        <a:t>Post-WIP Meet the Faculty </a:t>
                      </a:r>
                    </a:p>
                  </a:txBody>
                  <a:tcPr/>
                </a:tc>
                <a:tc>
                  <a:txBody>
                    <a:bodyPr/>
                    <a:lstStyle/>
                    <a:p>
                      <a:r>
                        <a:rPr lang="en-US" sz="1600" i="1" dirty="0"/>
                        <a:t>Based on schedule (~5 times per year)</a:t>
                      </a:r>
                    </a:p>
                    <a:p>
                      <a:r>
                        <a:rPr lang="en-US" sz="1600" i="0" dirty="0"/>
                        <a:t>Tuesdays at 1:30PM (after WIP)</a:t>
                      </a:r>
                    </a:p>
                  </a:txBody>
                  <a:tcPr/>
                </a:tc>
                <a:extLst>
                  <a:ext uri="{0D108BD9-81ED-4DB2-BD59-A6C34878D82A}">
                    <a16:rowId xmlns:a16="http://schemas.microsoft.com/office/drawing/2014/main" val="109836010"/>
                  </a:ext>
                </a:extLst>
              </a:tr>
              <a:tr h="478258">
                <a:tc>
                  <a:txBody>
                    <a:bodyPr/>
                    <a:lstStyle/>
                    <a:p>
                      <a:r>
                        <a:rPr lang="en-US" sz="1600" dirty="0"/>
                        <a:t>Early Career Faculty Works-In-Progress (WIP) Meeting</a:t>
                      </a:r>
                    </a:p>
                  </a:txBody>
                  <a:tcPr/>
                </a:tc>
                <a:tc>
                  <a:txBody>
                    <a:bodyPr/>
                    <a:lstStyle/>
                    <a:p>
                      <a:r>
                        <a:rPr lang="en-US" sz="1600" i="1" dirty="0"/>
                        <a:t>Biweekly </a:t>
                      </a:r>
                    </a:p>
                    <a:p>
                      <a:r>
                        <a:rPr lang="en-US" sz="1600" dirty="0"/>
                        <a:t>2</a:t>
                      </a:r>
                      <a:r>
                        <a:rPr lang="en-US" sz="1600" baseline="30000" dirty="0"/>
                        <a:t>nd</a:t>
                      </a:r>
                      <a:r>
                        <a:rPr lang="en-US" sz="1600" dirty="0"/>
                        <a:t> and 4</a:t>
                      </a:r>
                      <a:r>
                        <a:rPr lang="en-US" sz="1600" baseline="30000" dirty="0"/>
                        <a:t>th</a:t>
                      </a:r>
                      <a:r>
                        <a:rPr lang="en-US" sz="1600" dirty="0"/>
                        <a:t> Tuesday at 2:00-3:00 PM </a:t>
                      </a:r>
                    </a:p>
                  </a:txBody>
                  <a:tcPr/>
                </a:tc>
                <a:extLst>
                  <a:ext uri="{0D108BD9-81ED-4DB2-BD59-A6C34878D82A}">
                    <a16:rowId xmlns:a16="http://schemas.microsoft.com/office/drawing/2014/main" val="2224900396"/>
                  </a:ext>
                </a:extLst>
              </a:tr>
              <a:tr h="478258">
                <a:tc>
                  <a:txBody>
                    <a:bodyPr/>
                    <a:lstStyle/>
                    <a:p>
                      <a:r>
                        <a:rPr lang="en-US" sz="1600" dirty="0"/>
                        <a:t>Qualitative Workshops</a:t>
                      </a:r>
                    </a:p>
                  </a:txBody>
                  <a:tcPr/>
                </a:tc>
                <a:tc>
                  <a:txBody>
                    <a:bodyPr/>
                    <a:lstStyle/>
                    <a:p>
                      <a:r>
                        <a:rPr lang="en-US" sz="1600" i="1" dirty="0"/>
                        <a:t>Monthly </a:t>
                      </a:r>
                    </a:p>
                    <a:p>
                      <a:r>
                        <a:rPr lang="en-US" sz="1600" dirty="0"/>
                        <a:t>3</a:t>
                      </a:r>
                      <a:r>
                        <a:rPr lang="en-US" sz="1600" baseline="30000" dirty="0"/>
                        <a:t>rd</a:t>
                      </a:r>
                      <a:r>
                        <a:rPr lang="en-US" sz="1600" dirty="0"/>
                        <a:t> Thursday at 2:00-3:00PM </a:t>
                      </a:r>
                    </a:p>
                  </a:txBody>
                  <a:tcPr/>
                </a:tc>
                <a:extLst>
                  <a:ext uri="{0D108BD9-81ED-4DB2-BD59-A6C34878D82A}">
                    <a16:rowId xmlns:a16="http://schemas.microsoft.com/office/drawing/2014/main" val="2425909336"/>
                  </a:ext>
                </a:extLst>
              </a:tr>
              <a:tr h="478258">
                <a:tc>
                  <a:txBody>
                    <a:bodyPr/>
                    <a:lstStyle/>
                    <a:p>
                      <a:r>
                        <a:rPr lang="en-US" sz="1600" b="0" dirty="0">
                          <a:ea typeface="Calibri"/>
                          <a:cs typeface="Calibri"/>
                        </a:rPr>
                        <a:t>Statistics and Data Science Workshops </a:t>
                      </a:r>
                      <a:endParaRPr lang="en-US" sz="1600" b="0" dirty="0"/>
                    </a:p>
                  </a:txBody>
                  <a:tcPr/>
                </a:tc>
                <a:tc>
                  <a:txBody>
                    <a:bodyPr/>
                    <a:lstStyle/>
                    <a:p>
                      <a:r>
                        <a:rPr lang="en-US" sz="1600" i="1" dirty="0"/>
                        <a:t>Monthly</a:t>
                      </a:r>
                      <a:r>
                        <a:rPr lang="en-US" sz="1600" dirty="0"/>
                        <a:t> </a:t>
                      </a:r>
                    </a:p>
                    <a:p>
                      <a:r>
                        <a:rPr lang="en-US" sz="1600" dirty="0"/>
                        <a:t>1</a:t>
                      </a:r>
                      <a:r>
                        <a:rPr lang="en-US" sz="1600" baseline="30000" dirty="0"/>
                        <a:t>st</a:t>
                      </a:r>
                      <a:r>
                        <a:rPr lang="en-US" sz="1600" dirty="0"/>
                        <a:t> Thursday at 2:00-3:00PM </a:t>
                      </a:r>
                    </a:p>
                  </a:txBody>
                  <a:tcPr/>
                </a:tc>
                <a:extLst>
                  <a:ext uri="{0D108BD9-81ED-4DB2-BD59-A6C34878D82A}">
                    <a16:rowId xmlns:a16="http://schemas.microsoft.com/office/drawing/2014/main" val="2066094582"/>
                  </a:ext>
                </a:extLst>
              </a:tr>
              <a:tr h="478258">
                <a:tc>
                  <a:txBody>
                    <a:bodyPr/>
                    <a:lstStyle/>
                    <a:p>
                      <a:r>
                        <a:rPr lang="en-US" sz="1600" b="0" dirty="0"/>
                        <a:t>Grant Development Meeting</a:t>
                      </a:r>
                    </a:p>
                  </a:txBody>
                  <a:tcPr/>
                </a:tc>
                <a:tc>
                  <a:txBody>
                    <a:bodyPr/>
                    <a:lstStyle/>
                    <a:p>
                      <a:r>
                        <a:rPr lang="en-US" sz="1600" i="1" dirty="0"/>
                        <a:t>Monthly </a:t>
                      </a:r>
                    </a:p>
                    <a:p>
                      <a:r>
                        <a:rPr lang="en-US" sz="1600" dirty="0"/>
                        <a:t>1</a:t>
                      </a:r>
                      <a:r>
                        <a:rPr lang="en-US" sz="1600" baseline="30000" dirty="0"/>
                        <a:t>st</a:t>
                      </a:r>
                      <a:r>
                        <a:rPr lang="en-US" sz="1600" dirty="0"/>
                        <a:t> Tuesday at 2:00-3:00PM </a:t>
                      </a:r>
                    </a:p>
                  </a:txBody>
                  <a:tcPr/>
                </a:tc>
                <a:extLst>
                  <a:ext uri="{0D108BD9-81ED-4DB2-BD59-A6C34878D82A}">
                    <a16:rowId xmlns:a16="http://schemas.microsoft.com/office/drawing/2014/main" val="2814617158"/>
                  </a:ext>
                </a:extLst>
              </a:tr>
              <a:tr h="566850">
                <a:tc>
                  <a:txBody>
                    <a:bodyPr/>
                    <a:lstStyle/>
                    <a:p>
                      <a:r>
                        <a:rPr lang="en-US" sz="1600" b="0" dirty="0"/>
                        <a:t>Harvard Surgical Health Services Research (HSR) Speaker Series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t>Based on schedule </a:t>
                      </a:r>
                      <a:r>
                        <a:rPr lang="en-US" sz="1400" i="1" dirty="0"/>
                        <a:t>(Visit </a:t>
                      </a:r>
                      <a:r>
                        <a:rPr lang="en-US" sz="1400" i="1" dirty="0">
                          <a:hlinkClick r:id="rId3"/>
                        </a:rPr>
                        <a:t>https://csph.brighamandwomens.org/hsr/</a:t>
                      </a:r>
                      <a:r>
                        <a:rPr lang="en-US" sz="1400" i="1" dirty="0"/>
                        <a:t>)</a:t>
                      </a:r>
                    </a:p>
                    <a:p>
                      <a:r>
                        <a:rPr lang="en-US" sz="1600" dirty="0"/>
                        <a:t>Tuesday at 4:00-5:00PM</a:t>
                      </a:r>
                    </a:p>
                  </a:txBody>
                  <a:tcPr/>
                </a:tc>
                <a:extLst>
                  <a:ext uri="{0D108BD9-81ED-4DB2-BD59-A6C34878D82A}">
                    <a16:rowId xmlns:a16="http://schemas.microsoft.com/office/drawing/2014/main" val="2896595601"/>
                  </a:ext>
                </a:extLst>
              </a:tr>
              <a:tr h="478258">
                <a:tc>
                  <a:txBody>
                    <a:bodyPr/>
                    <a:lstStyle/>
                    <a:p>
                      <a:r>
                        <a:rPr lang="en-US" sz="1600" b="0" dirty="0"/>
                        <a:t>isHSR (Summer Research Methods Course)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t>Based on schedule (July/August)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dirty="0"/>
                        <a:t>Tues-Thurs at 12:00PM</a:t>
                      </a:r>
                    </a:p>
                  </a:txBody>
                  <a:tcPr/>
                </a:tc>
                <a:extLst>
                  <a:ext uri="{0D108BD9-81ED-4DB2-BD59-A6C34878D82A}">
                    <a16:rowId xmlns:a16="http://schemas.microsoft.com/office/drawing/2014/main" val="2991293228"/>
                  </a:ext>
                </a:extLst>
              </a:tr>
            </a:tbl>
          </a:graphicData>
        </a:graphic>
      </p:graphicFrame>
    </p:spTree>
    <p:extLst>
      <p:ext uri="{BB962C8B-B14F-4D97-AF65-F5344CB8AC3E}">
        <p14:creationId xmlns:p14="http://schemas.microsoft.com/office/powerpoint/2010/main" val="2011595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017790A2-AB09-6F43-BF78-E2974880EF5C}"/>
              </a:ext>
            </a:extLst>
          </p:cNvPr>
          <p:cNvSpPr/>
          <p:nvPr/>
        </p:nvSpPr>
        <p:spPr>
          <a:xfrm>
            <a:off x="729293" y="4023139"/>
            <a:ext cx="11125200" cy="12593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3" name="Rectangle 32">
            <a:extLst>
              <a:ext uri="{FF2B5EF4-FFF2-40B4-BE49-F238E27FC236}">
                <a16:creationId xmlns:a16="http://schemas.microsoft.com/office/drawing/2014/main" id="{3824A98E-CCA8-0149-8EB3-D4A3DF9520F3}"/>
              </a:ext>
            </a:extLst>
          </p:cNvPr>
          <p:cNvSpPr/>
          <p:nvPr/>
        </p:nvSpPr>
        <p:spPr>
          <a:xfrm>
            <a:off x="729293" y="1482974"/>
            <a:ext cx="11125200" cy="12593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 name="Title 1">
            <a:extLst>
              <a:ext uri="{FF2B5EF4-FFF2-40B4-BE49-F238E27FC236}">
                <a16:creationId xmlns:a16="http://schemas.microsoft.com/office/drawing/2014/main" id="{F24E1D09-D0B3-EA4E-AD74-1FB4D05EA16C}"/>
              </a:ext>
            </a:extLst>
          </p:cNvPr>
          <p:cNvSpPr>
            <a:spLocks noGrp="1"/>
          </p:cNvSpPr>
          <p:nvPr>
            <p:ph type="title"/>
          </p:nvPr>
        </p:nvSpPr>
        <p:spPr/>
        <p:txBody>
          <a:bodyPr/>
          <a:lstStyle/>
          <a:p>
            <a:r>
              <a:rPr lang="en-US" dirty="0"/>
              <a:t>Points of Contact</a:t>
            </a:r>
          </a:p>
        </p:txBody>
      </p:sp>
      <p:pic>
        <p:nvPicPr>
          <p:cNvPr id="14" name="Picture 13" descr="A person smiling for the camera&#10;&#10;Description automatically generated">
            <a:extLst>
              <a:ext uri="{FF2B5EF4-FFF2-40B4-BE49-F238E27FC236}">
                <a16:creationId xmlns:a16="http://schemas.microsoft.com/office/drawing/2014/main" id="{03641E9D-B7EF-B443-80F1-4CB6EC274B3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p:blipFill>
        <p:spPr>
          <a:xfrm>
            <a:off x="5491796" y="3927816"/>
            <a:ext cx="1677819" cy="1664208"/>
          </a:xfrm>
          <a:prstGeom prst="rect">
            <a:avLst/>
          </a:prstGeom>
          <a:ln>
            <a:noFill/>
          </a:ln>
          <a:effectLst/>
        </p:spPr>
      </p:pic>
      <p:pic>
        <p:nvPicPr>
          <p:cNvPr id="16" name="Picture 15" descr="A person smiling for the camera&#10;&#10;Description automatically generated">
            <a:extLst>
              <a:ext uri="{FF2B5EF4-FFF2-40B4-BE49-F238E27FC236}">
                <a16:creationId xmlns:a16="http://schemas.microsoft.com/office/drawing/2014/main" id="{B08C86B2-083A-CF4E-95E1-B7EEBA8E114E}"/>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r="-48"/>
          <a:stretch/>
        </p:blipFill>
        <p:spPr>
          <a:xfrm>
            <a:off x="5507696" y="1293629"/>
            <a:ext cx="1661920" cy="1661920"/>
          </a:xfrm>
          <a:prstGeom prst="rect">
            <a:avLst/>
          </a:prstGeom>
          <a:ln>
            <a:noFill/>
          </a:ln>
          <a:effectLst/>
        </p:spPr>
      </p:pic>
      <p:sp>
        <p:nvSpPr>
          <p:cNvPr id="40" name="TextBox 39">
            <a:extLst>
              <a:ext uri="{FF2B5EF4-FFF2-40B4-BE49-F238E27FC236}">
                <a16:creationId xmlns:a16="http://schemas.microsoft.com/office/drawing/2014/main" id="{ED567335-05B8-E34E-B19A-B81551C7EDFC}"/>
              </a:ext>
            </a:extLst>
          </p:cNvPr>
          <p:cNvSpPr txBox="1"/>
          <p:nvPr/>
        </p:nvSpPr>
        <p:spPr>
          <a:xfrm>
            <a:off x="7545266" y="3035218"/>
            <a:ext cx="1928057" cy="646331"/>
          </a:xfrm>
          <a:prstGeom prst="rect">
            <a:avLst/>
          </a:prstGeom>
          <a:noFill/>
        </p:spPr>
        <p:txBody>
          <a:bodyPr wrap="square" lIns="91440" tIns="45720" rIns="91440" bIns="45720" rtlCol="0" anchor="t">
            <a:spAutoFit/>
          </a:bodyPr>
          <a:lstStyle/>
          <a:p>
            <a:pPr algn="ctr"/>
            <a:r>
              <a:rPr lang="en-US" sz="1200" b="1" dirty="0"/>
              <a:t>Brittany Dacier, MD, MPH</a:t>
            </a:r>
            <a:endParaRPr lang="en-US" dirty="0"/>
          </a:p>
          <a:p>
            <a:pPr algn="ctr"/>
            <a:r>
              <a:rPr lang="en-US" sz="1200" dirty="0"/>
              <a:t>Lead Research Fellow</a:t>
            </a:r>
          </a:p>
          <a:p>
            <a:pPr algn="ctr"/>
            <a:r>
              <a:rPr lang="en-US" sz="1200" dirty="0">
                <a:solidFill>
                  <a:schemeClr val="accent1"/>
                </a:solidFill>
                <a:latin typeface="Calibri"/>
                <a:cs typeface="Calibri"/>
              </a:rPr>
              <a:t>bdacier@bwh.harvard.edu</a:t>
            </a:r>
            <a:endParaRPr lang="en-US" sz="1200" dirty="0">
              <a:solidFill>
                <a:schemeClr val="accent1"/>
              </a:solidFill>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F3A039A4-B426-1444-B7AF-34697D6EDBA6}"/>
              </a:ext>
            </a:extLst>
          </p:cNvPr>
          <p:cNvSpPr txBox="1"/>
          <p:nvPr/>
        </p:nvSpPr>
        <p:spPr>
          <a:xfrm>
            <a:off x="5321291" y="3043901"/>
            <a:ext cx="2041831" cy="646331"/>
          </a:xfrm>
          <a:prstGeom prst="rect">
            <a:avLst/>
          </a:prstGeom>
          <a:noFill/>
        </p:spPr>
        <p:txBody>
          <a:bodyPr wrap="square" rtlCol="0">
            <a:spAutoFit/>
          </a:bodyPr>
          <a:lstStyle/>
          <a:p>
            <a:pPr algn="ctr"/>
            <a:r>
              <a:rPr lang="en-US" sz="1200" b="1" dirty="0"/>
              <a:t>Amanda Reich, PhD, MPH</a:t>
            </a:r>
          </a:p>
          <a:p>
            <a:pPr algn="ctr"/>
            <a:r>
              <a:rPr lang="en-US" sz="1200" dirty="0"/>
              <a:t>Qualitative Lead</a:t>
            </a:r>
          </a:p>
          <a:p>
            <a:pPr algn="ctr"/>
            <a:r>
              <a:rPr lang="en-US" sz="1200" dirty="0">
                <a:solidFill>
                  <a:schemeClr val="accent1"/>
                </a:solidFill>
                <a:latin typeface="Calibri" panose="020F0502020204030204" pitchFamily="34" charset="0"/>
                <a:cs typeface="Calibri" panose="020F0502020204030204" pitchFamily="34" charset="0"/>
              </a:rPr>
              <a:t>ajreich@bwh.harvard.edu</a:t>
            </a:r>
          </a:p>
        </p:txBody>
      </p:sp>
      <p:sp>
        <p:nvSpPr>
          <p:cNvPr id="42" name="TextBox 41">
            <a:extLst>
              <a:ext uri="{FF2B5EF4-FFF2-40B4-BE49-F238E27FC236}">
                <a16:creationId xmlns:a16="http://schemas.microsoft.com/office/drawing/2014/main" id="{E58BCCB9-CEC0-664C-B28E-49F35E5C2F69}"/>
              </a:ext>
            </a:extLst>
          </p:cNvPr>
          <p:cNvSpPr txBox="1"/>
          <p:nvPr/>
        </p:nvSpPr>
        <p:spPr>
          <a:xfrm>
            <a:off x="3253454" y="5658670"/>
            <a:ext cx="1928057" cy="646331"/>
          </a:xfrm>
          <a:prstGeom prst="rect">
            <a:avLst/>
          </a:prstGeom>
          <a:noFill/>
        </p:spPr>
        <p:txBody>
          <a:bodyPr wrap="square" lIns="91440" tIns="45720" rIns="91440" bIns="45720" rtlCol="0" anchor="t">
            <a:spAutoFit/>
          </a:bodyPr>
          <a:lstStyle/>
          <a:p>
            <a:pPr algn="ctr"/>
            <a:r>
              <a:rPr lang="en-US" sz="1200" b="1" dirty="0"/>
              <a:t>Alison Kou, MPH</a:t>
            </a:r>
          </a:p>
          <a:p>
            <a:pPr algn="ctr"/>
            <a:r>
              <a:rPr lang="en-US" sz="1200" dirty="0"/>
              <a:t>Communications Specialist</a:t>
            </a:r>
          </a:p>
          <a:p>
            <a:pPr algn="ctr"/>
            <a:r>
              <a:rPr lang="en-US" sz="1200" dirty="0">
                <a:solidFill>
                  <a:schemeClr val="accent1"/>
                </a:solidFill>
              </a:rPr>
              <a:t>akou@bwh.harvard.edu</a:t>
            </a:r>
          </a:p>
        </p:txBody>
      </p:sp>
      <p:sp>
        <p:nvSpPr>
          <p:cNvPr id="43" name="TextBox 42">
            <a:extLst>
              <a:ext uri="{FF2B5EF4-FFF2-40B4-BE49-F238E27FC236}">
                <a16:creationId xmlns:a16="http://schemas.microsoft.com/office/drawing/2014/main" id="{D9BAE2A9-339C-B841-A35E-5B223766915F}"/>
              </a:ext>
            </a:extLst>
          </p:cNvPr>
          <p:cNvSpPr txBox="1"/>
          <p:nvPr/>
        </p:nvSpPr>
        <p:spPr>
          <a:xfrm>
            <a:off x="7428894" y="5658670"/>
            <a:ext cx="2176027" cy="1015663"/>
          </a:xfrm>
          <a:prstGeom prst="rect">
            <a:avLst/>
          </a:prstGeom>
          <a:noFill/>
        </p:spPr>
        <p:txBody>
          <a:bodyPr wrap="square" rtlCol="0">
            <a:spAutoFit/>
          </a:bodyPr>
          <a:lstStyle/>
          <a:p>
            <a:pPr algn="ctr"/>
            <a:r>
              <a:rPr lang="en-US" sz="1200" b="1" dirty="0"/>
              <a:t>Emily Stephens</a:t>
            </a:r>
          </a:p>
          <a:p>
            <a:pPr algn="ctr"/>
            <a:r>
              <a:rPr lang="en-US" sz="1200" dirty="0"/>
              <a:t>Administrative and Fellowship Coordinator</a:t>
            </a:r>
          </a:p>
          <a:p>
            <a:pPr algn="ctr"/>
            <a:r>
              <a:rPr lang="en-US" sz="1200" dirty="0">
                <a:solidFill>
                  <a:schemeClr val="accent1"/>
                </a:solidFill>
              </a:rPr>
              <a:t>estephens2@bwh.harvard.edu</a:t>
            </a:r>
          </a:p>
          <a:p>
            <a:pPr algn="ctr"/>
            <a:endParaRPr lang="en-US" sz="1200" dirty="0"/>
          </a:p>
        </p:txBody>
      </p:sp>
      <p:sp>
        <p:nvSpPr>
          <p:cNvPr id="44" name="TextBox 43">
            <a:extLst>
              <a:ext uri="{FF2B5EF4-FFF2-40B4-BE49-F238E27FC236}">
                <a16:creationId xmlns:a16="http://schemas.microsoft.com/office/drawing/2014/main" id="{CAC2DE39-8C25-5F42-84D0-9C80D6B79834}"/>
              </a:ext>
            </a:extLst>
          </p:cNvPr>
          <p:cNvSpPr txBox="1"/>
          <p:nvPr/>
        </p:nvSpPr>
        <p:spPr>
          <a:xfrm>
            <a:off x="5202598" y="5663870"/>
            <a:ext cx="2178590" cy="646331"/>
          </a:xfrm>
          <a:prstGeom prst="rect">
            <a:avLst/>
          </a:prstGeom>
          <a:noFill/>
        </p:spPr>
        <p:txBody>
          <a:bodyPr wrap="square" rtlCol="0">
            <a:spAutoFit/>
          </a:bodyPr>
          <a:lstStyle/>
          <a:p>
            <a:pPr algn="ctr"/>
            <a:r>
              <a:rPr lang="en-US" sz="1200" b="1" dirty="0"/>
              <a:t>Rachel Murphy, MPH</a:t>
            </a:r>
          </a:p>
          <a:p>
            <a:pPr algn="ctr"/>
            <a:r>
              <a:rPr lang="en-US" sz="1200" dirty="0"/>
              <a:t>Project Manager</a:t>
            </a:r>
          </a:p>
          <a:p>
            <a:pPr algn="ctr"/>
            <a:r>
              <a:rPr lang="en-US" sz="1200" dirty="0">
                <a:solidFill>
                  <a:schemeClr val="accent1"/>
                </a:solidFill>
              </a:rPr>
              <a:t>rmurphy19@bwh.harvard.edu</a:t>
            </a:r>
          </a:p>
        </p:txBody>
      </p:sp>
      <p:pic>
        <p:nvPicPr>
          <p:cNvPr id="25" name="Picture 24" descr="A person smiling for the camera&#10;&#10;Description automatically generated">
            <a:extLst>
              <a:ext uri="{FF2B5EF4-FFF2-40B4-BE49-F238E27FC236}">
                <a16:creationId xmlns:a16="http://schemas.microsoft.com/office/drawing/2014/main" id="{94BD127B-5F50-C348-9083-4CB8E8F7B823}"/>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p:blipFill>
        <p:spPr>
          <a:xfrm>
            <a:off x="3266813" y="1293629"/>
            <a:ext cx="1661328" cy="1661328"/>
          </a:xfrm>
          <a:prstGeom prst="rect">
            <a:avLst/>
          </a:prstGeom>
          <a:ln>
            <a:noFill/>
          </a:ln>
          <a:effectLst/>
        </p:spPr>
      </p:pic>
      <p:sp>
        <p:nvSpPr>
          <p:cNvPr id="29" name="TextBox 28">
            <a:extLst>
              <a:ext uri="{FF2B5EF4-FFF2-40B4-BE49-F238E27FC236}">
                <a16:creationId xmlns:a16="http://schemas.microsoft.com/office/drawing/2014/main" id="{8289081C-86A0-264C-8AB0-61DEEAD48474}"/>
              </a:ext>
            </a:extLst>
          </p:cNvPr>
          <p:cNvSpPr txBox="1"/>
          <p:nvPr/>
        </p:nvSpPr>
        <p:spPr>
          <a:xfrm>
            <a:off x="2897188" y="3033994"/>
            <a:ext cx="2400577" cy="830997"/>
          </a:xfrm>
          <a:prstGeom prst="rect">
            <a:avLst/>
          </a:prstGeom>
          <a:noFill/>
        </p:spPr>
        <p:txBody>
          <a:bodyPr wrap="square" rtlCol="0">
            <a:spAutoFit/>
          </a:bodyPr>
          <a:lstStyle/>
          <a:p>
            <a:pPr algn="ctr"/>
            <a:r>
              <a:rPr lang="en-US" sz="1200" b="1" dirty="0"/>
              <a:t>Molly Jarman, PhD, MPH</a:t>
            </a:r>
          </a:p>
          <a:p>
            <a:pPr algn="ctr"/>
            <a:r>
              <a:rPr lang="en-US" sz="1200" dirty="0"/>
              <a:t>Research Faculty for Health Informatics and Data Infrastructure</a:t>
            </a:r>
          </a:p>
          <a:p>
            <a:pPr algn="ctr"/>
            <a:r>
              <a:rPr lang="en-US" sz="1200" dirty="0">
                <a:solidFill>
                  <a:schemeClr val="accent1"/>
                </a:solidFill>
                <a:latin typeface="Calibri" panose="020F0502020204030204" pitchFamily="34" charset="0"/>
                <a:cs typeface="Calibri" panose="020F0502020204030204" pitchFamily="34" charset="0"/>
              </a:rPr>
              <a:t>mjarman@bwh.harvard.edu</a:t>
            </a:r>
          </a:p>
        </p:txBody>
      </p:sp>
      <p:sp>
        <p:nvSpPr>
          <p:cNvPr id="31" name="TextBox 30">
            <a:extLst>
              <a:ext uri="{FF2B5EF4-FFF2-40B4-BE49-F238E27FC236}">
                <a16:creationId xmlns:a16="http://schemas.microsoft.com/office/drawing/2014/main" id="{A1BF68B4-EC3C-F54C-83BA-F9AEF3CAFE66}"/>
              </a:ext>
            </a:extLst>
          </p:cNvPr>
          <p:cNvSpPr txBox="1"/>
          <p:nvPr/>
        </p:nvSpPr>
        <p:spPr>
          <a:xfrm>
            <a:off x="747653" y="3032528"/>
            <a:ext cx="2257919" cy="830997"/>
          </a:xfrm>
          <a:prstGeom prst="rect">
            <a:avLst/>
          </a:prstGeom>
          <a:noFill/>
        </p:spPr>
        <p:txBody>
          <a:bodyPr wrap="square" rtlCol="0">
            <a:spAutoFit/>
          </a:bodyPr>
          <a:lstStyle/>
          <a:p>
            <a:pPr algn="ctr"/>
            <a:r>
              <a:rPr lang="en-US" sz="1200" b="1" dirty="0"/>
              <a:t>Gezzer Ortega, MD, MPH</a:t>
            </a:r>
          </a:p>
          <a:p>
            <a:pPr algn="ctr"/>
            <a:r>
              <a:rPr lang="en-US" sz="1200" dirty="0"/>
              <a:t>Research Faculty for Innovation for Equitable Surgical Care</a:t>
            </a:r>
          </a:p>
          <a:p>
            <a:pPr algn="ctr"/>
            <a:r>
              <a:rPr lang="en-US" sz="1200" dirty="0">
                <a:solidFill>
                  <a:schemeClr val="accent1"/>
                </a:solidFill>
              </a:rPr>
              <a:t>gortega1@bwh.harvard.edu</a:t>
            </a:r>
          </a:p>
        </p:txBody>
      </p:sp>
      <p:pic>
        <p:nvPicPr>
          <p:cNvPr id="6" name="Picture 5" descr="A person wearing a suit and tie smiling at the camera&#10;&#10;Description automatically generated">
            <a:extLst>
              <a:ext uri="{FF2B5EF4-FFF2-40B4-BE49-F238E27FC236}">
                <a16:creationId xmlns:a16="http://schemas.microsoft.com/office/drawing/2014/main" id="{B0404152-AA46-E84D-AC6E-E17A7C857B40}"/>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405"/>
          <a:stretch/>
        </p:blipFill>
        <p:spPr>
          <a:xfrm>
            <a:off x="1050195" y="1287577"/>
            <a:ext cx="1664208" cy="1664208"/>
          </a:xfrm>
          <a:prstGeom prst="rect">
            <a:avLst/>
          </a:prstGeom>
          <a:ln>
            <a:noFill/>
          </a:ln>
          <a:effectLst/>
        </p:spPr>
      </p:pic>
      <p:pic>
        <p:nvPicPr>
          <p:cNvPr id="8" name="Picture 7" descr="A person wearing glasses&#10;&#10;Description automatically generated with low confidence">
            <a:extLst>
              <a:ext uri="{FF2B5EF4-FFF2-40B4-BE49-F238E27FC236}">
                <a16:creationId xmlns:a16="http://schemas.microsoft.com/office/drawing/2014/main" id="{4E3897C0-ABA0-D6C1-8F9B-79EA467F0B93}"/>
              </a:ext>
            </a:extLst>
          </p:cNvPr>
          <p:cNvPicPr>
            <a:picLocks noChangeAspect="1"/>
          </p:cNvPicPr>
          <p:nvPr/>
        </p:nvPicPr>
        <p:blipFill rotWithShape="1">
          <a:blip r:embed="rId10"/>
          <a:srcRect t="5675" b="20990"/>
          <a:stretch/>
        </p:blipFill>
        <p:spPr>
          <a:xfrm>
            <a:off x="7596228" y="3920448"/>
            <a:ext cx="1841361" cy="1688391"/>
          </a:xfrm>
          <a:prstGeom prst="rect">
            <a:avLst/>
          </a:prstGeom>
        </p:spPr>
      </p:pic>
      <p:pic>
        <p:nvPicPr>
          <p:cNvPr id="5" name="Picture 4" descr="A person smiling at camera&#10;&#10;Description automatically generated">
            <a:extLst>
              <a:ext uri="{FF2B5EF4-FFF2-40B4-BE49-F238E27FC236}">
                <a16:creationId xmlns:a16="http://schemas.microsoft.com/office/drawing/2014/main" id="{C381A9A0-A844-1731-DC57-FC0CEB2C32BF}"/>
              </a:ext>
            </a:extLst>
          </p:cNvPr>
          <p:cNvPicPr>
            <a:picLocks noChangeAspect="1"/>
          </p:cNvPicPr>
          <p:nvPr/>
        </p:nvPicPr>
        <p:blipFill rotWithShape="1">
          <a:blip r:embed="rId11"/>
          <a:srcRect l="19939" t="7547" r="33129" b="44481"/>
          <a:stretch/>
        </p:blipFill>
        <p:spPr>
          <a:xfrm>
            <a:off x="3266813" y="3923670"/>
            <a:ext cx="1656514" cy="1670409"/>
          </a:xfrm>
          <a:prstGeom prst="rect">
            <a:avLst/>
          </a:prstGeom>
        </p:spPr>
      </p:pic>
      <p:sp>
        <p:nvSpPr>
          <p:cNvPr id="7" name="TextBox 6">
            <a:extLst>
              <a:ext uri="{FF2B5EF4-FFF2-40B4-BE49-F238E27FC236}">
                <a16:creationId xmlns:a16="http://schemas.microsoft.com/office/drawing/2014/main" id="{109A712B-B8B8-7B36-D2E4-E58C2E3E9FC1}"/>
              </a:ext>
            </a:extLst>
          </p:cNvPr>
          <p:cNvSpPr txBox="1"/>
          <p:nvPr/>
        </p:nvSpPr>
        <p:spPr>
          <a:xfrm>
            <a:off x="9568148" y="3033994"/>
            <a:ext cx="2249572" cy="646331"/>
          </a:xfrm>
          <a:prstGeom prst="rect">
            <a:avLst/>
          </a:prstGeom>
          <a:noFill/>
        </p:spPr>
        <p:txBody>
          <a:bodyPr wrap="square" lIns="91440" tIns="45720" rIns="91440" bIns="45720" rtlCol="0" anchor="t">
            <a:spAutoFit/>
          </a:bodyPr>
          <a:lstStyle/>
          <a:p>
            <a:pPr algn="ctr"/>
            <a:r>
              <a:rPr lang="en-US" sz="1200" b="1" dirty="0"/>
              <a:t>Alex Ordoobadi, MD</a:t>
            </a:r>
            <a:endParaRPr lang="en-US" dirty="0"/>
          </a:p>
          <a:p>
            <a:pPr algn="ctr"/>
            <a:r>
              <a:rPr lang="en-US" sz="1200" dirty="0"/>
              <a:t>Lead Research Fellow</a:t>
            </a:r>
          </a:p>
          <a:p>
            <a:pPr algn="ctr"/>
            <a:r>
              <a:rPr lang="en-US" sz="1200" dirty="0">
                <a:solidFill>
                  <a:schemeClr val="accent1"/>
                </a:solidFill>
                <a:latin typeface="Calibri"/>
                <a:cs typeface="Calibri"/>
              </a:rPr>
              <a:t>aordoobadi@bwh.harvard.edu</a:t>
            </a:r>
            <a:endParaRPr lang="en-US" sz="1200" dirty="0">
              <a:solidFill>
                <a:schemeClr val="accent1"/>
              </a:solidFill>
            </a:endParaRPr>
          </a:p>
        </p:txBody>
      </p:sp>
      <p:pic>
        <p:nvPicPr>
          <p:cNvPr id="9" name="Picture 8" descr="A person smiling at the camera&#10;&#10;Description automatically generated">
            <a:extLst>
              <a:ext uri="{FF2B5EF4-FFF2-40B4-BE49-F238E27FC236}">
                <a16:creationId xmlns:a16="http://schemas.microsoft.com/office/drawing/2014/main" id="{DC5FDF7F-B878-32C7-9DAE-074DC81F92B8}"/>
              </a:ext>
            </a:extLst>
          </p:cNvPr>
          <p:cNvPicPr>
            <a:picLocks noChangeAspect="1"/>
          </p:cNvPicPr>
          <p:nvPr/>
        </p:nvPicPr>
        <p:blipFill>
          <a:blip r:embed="rId12"/>
          <a:stretch>
            <a:fillRect/>
          </a:stretch>
        </p:blipFill>
        <p:spPr>
          <a:xfrm>
            <a:off x="7596228" y="1287577"/>
            <a:ext cx="1841361" cy="1661328"/>
          </a:xfrm>
          <a:prstGeom prst="rect">
            <a:avLst/>
          </a:prstGeom>
        </p:spPr>
      </p:pic>
      <p:pic>
        <p:nvPicPr>
          <p:cNvPr id="10" name="Picture 9" descr="A person in a suit and tie&#10;&#10;Description automatically generated">
            <a:extLst>
              <a:ext uri="{FF2B5EF4-FFF2-40B4-BE49-F238E27FC236}">
                <a16:creationId xmlns:a16="http://schemas.microsoft.com/office/drawing/2014/main" id="{43D8C52C-3C46-717F-9834-5A2DF12E7F16}"/>
              </a:ext>
            </a:extLst>
          </p:cNvPr>
          <p:cNvPicPr>
            <a:picLocks noChangeAspect="1"/>
          </p:cNvPicPr>
          <p:nvPr/>
        </p:nvPicPr>
        <p:blipFill>
          <a:blip r:embed="rId13"/>
          <a:stretch>
            <a:fillRect/>
          </a:stretch>
        </p:blipFill>
        <p:spPr>
          <a:xfrm>
            <a:off x="9883204" y="1294221"/>
            <a:ext cx="1657436" cy="1661328"/>
          </a:xfrm>
          <a:prstGeom prst="rect">
            <a:avLst/>
          </a:prstGeom>
        </p:spPr>
      </p:pic>
      <p:pic>
        <p:nvPicPr>
          <p:cNvPr id="3" name="Picture 4" descr="January 2019 – Surgery News &amp; Notes">
            <a:extLst>
              <a:ext uri="{FF2B5EF4-FFF2-40B4-BE49-F238E27FC236}">
                <a16:creationId xmlns:a16="http://schemas.microsoft.com/office/drawing/2014/main" id="{2FABB2EC-57C7-121A-01C8-50AD11791193}"/>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050195" y="3927816"/>
            <a:ext cx="1664208" cy="166420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89A40D7-6CDA-B7A1-DFF8-2783E9CCA59C}"/>
              </a:ext>
            </a:extLst>
          </p:cNvPr>
          <p:cNvSpPr txBox="1"/>
          <p:nvPr/>
        </p:nvSpPr>
        <p:spPr>
          <a:xfrm>
            <a:off x="0" y="5671357"/>
            <a:ext cx="3753224" cy="646331"/>
          </a:xfrm>
          <a:prstGeom prst="rect">
            <a:avLst/>
          </a:prstGeom>
          <a:noFill/>
        </p:spPr>
        <p:txBody>
          <a:bodyPr wrap="square" rtlCol="0">
            <a:spAutoFit/>
          </a:bodyPr>
          <a:lstStyle/>
          <a:p>
            <a:pPr algn="ctr"/>
            <a:r>
              <a:rPr lang="en-US" sz="1200" b="1" dirty="0"/>
              <a:t>Louis L. Nguyen, MD, MBA, MPH</a:t>
            </a:r>
          </a:p>
          <a:p>
            <a:pPr algn="ctr"/>
            <a:r>
              <a:rPr lang="en-US" sz="1200" dirty="0"/>
              <a:t>Fellowship Director</a:t>
            </a:r>
          </a:p>
          <a:p>
            <a:pPr algn="ctr"/>
            <a:r>
              <a:rPr lang="en-US" sz="1200" dirty="0">
                <a:solidFill>
                  <a:schemeClr val="accent1"/>
                </a:solidFill>
                <a:latin typeface="Calibri" panose="020F0502020204030204" pitchFamily="34" charset="0"/>
                <a:cs typeface="Calibri" panose="020F0502020204030204" pitchFamily="34" charset="0"/>
              </a:rPr>
              <a:t>llnguyen@bwh.harvard.edu</a:t>
            </a:r>
          </a:p>
        </p:txBody>
      </p:sp>
      <p:pic>
        <p:nvPicPr>
          <p:cNvPr id="12" name="Picture 11" descr="A person in a grey suit&#10;&#10;Description automatically generated">
            <a:extLst>
              <a:ext uri="{FF2B5EF4-FFF2-40B4-BE49-F238E27FC236}">
                <a16:creationId xmlns:a16="http://schemas.microsoft.com/office/drawing/2014/main" id="{EE8346B8-52E4-07A1-0595-3DB32E307C65}"/>
              </a:ext>
            </a:extLst>
          </p:cNvPr>
          <p:cNvPicPr>
            <a:picLocks noChangeAspect="1"/>
          </p:cNvPicPr>
          <p:nvPr/>
        </p:nvPicPr>
        <p:blipFill>
          <a:blip r:embed="rId15"/>
          <a:stretch>
            <a:fillRect/>
          </a:stretch>
        </p:blipFill>
        <p:spPr>
          <a:xfrm>
            <a:off x="9876431" y="3920448"/>
            <a:ext cx="1688391" cy="1688391"/>
          </a:xfrm>
          <a:prstGeom prst="rect">
            <a:avLst/>
          </a:prstGeom>
        </p:spPr>
      </p:pic>
      <p:sp>
        <p:nvSpPr>
          <p:cNvPr id="13" name="TextBox 12">
            <a:extLst>
              <a:ext uri="{FF2B5EF4-FFF2-40B4-BE49-F238E27FC236}">
                <a16:creationId xmlns:a16="http://schemas.microsoft.com/office/drawing/2014/main" id="{FD4BEC59-072B-41AB-E8E7-F7C3D98EBE2F}"/>
              </a:ext>
            </a:extLst>
          </p:cNvPr>
          <p:cNvSpPr txBox="1"/>
          <p:nvPr/>
        </p:nvSpPr>
        <p:spPr>
          <a:xfrm>
            <a:off x="9728906" y="5632838"/>
            <a:ext cx="1928057" cy="646331"/>
          </a:xfrm>
          <a:prstGeom prst="rect">
            <a:avLst/>
          </a:prstGeom>
          <a:noFill/>
        </p:spPr>
        <p:txBody>
          <a:bodyPr wrap="square" rtlCol="0">
            <a:spAutoFit/>
          </a:bodyPr>
          <a:lstStyle/>
          <a:p>
            <a:pPr algn="ctr"/>
            <a:r>
              <a:rPr lang="en-US" sz="1200" b="1" dirty="0"/>
              <a:t>Melissa Poleo, MS</a:t>
            </a:r>
          </a:p>
          <a:p>
            <a:pPr algn="ctr"/>
            <a:r>
              <a:rPr lang="en-US" sz="1200" dirty="0"/>
              <a:t>Administrative Director</a:t>
            </a:r>
          </a:p>
          <a:p>
            <a:pPr algn="ctr"/>
            <a:r>
              <a:rPr lang="en-US" sz="1200" dirty="0">
                <a:solidFill>
                  <a:schemeClr val="accent1"/>
                </a:solidFill>
              </a:rPr>
              <a:t>mpoleo@bwh.harvard.edu</a:t>
            </a:r>
          </a:p>
        </p:txBody>
      </p:sp>
    </p:spTree>
    <p:extLst>
      <p:ext uri="{BB962C8B-B14F-4D97-AF65-F5344CB8AC3E}">
        <p14:creationId xmlns:p14="http://schemas.microsoft.com/office/powerpoint/2010/main" val="706126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D12D6-8111-262B-5D6E-DD505DCEB6FF}"/>
              </a:ext>
            </a:extLst>
          </p:cNvPr>
          <p:cNvSpPr>
            <a:spLocks noGrp="1"/>
          </p:cNvSpPr>
          <p:nvPr>
            <p:ph type="title"/>
          </p:nvPr>
        </p:nvSpPr>
        <p:spPr/>
        <p:txBody>
          <a:bodyPr/>
          <a:lstStyle/>
          <a:p>
            <a:r>
              <a:rPr lang="en-US" dirty="0"/>
              <a:t>Data Acquisition Process </a:t>
            </a:r>
          </a:p>
        </p:txBody>
      </p:sp>
    </p:spTree>
    <p:extLst>
      <p:ext uri="{BB962C8B-B14F-4D97-AF65-F5344CB8AC3E}">
        <p14:creationId xmlns:p14="http://schemas.microsoft.com/office/powerpoint/2010/main" val="272527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DA745F1-311D-FA4E-90FD-89BA3EFD5889}"/>
              </a:ext>
            </a:extLst>
          </p:cNvPr>
          <p:cNvSpPr txBox="1"/>
          <p:nvPr/>
        </p:nvSpPr>
        <p:spPr>
          <a:xfrm>
            <a:off x="796505" y="1349420"/>
            <a:ext cx="5388537" cy="4401205"/>
          </a:xfrm>
          <a:prstGeom prst="rect">
            <a:avLst/>
          </a:prstGeom>
          <a:noFill/>
        </p:spPr>
        <p:txBody>
          <a:bodyPr wrap="square" lIns="91440" tIns="45720" rIns="91440" bIns="45720" rtlCol="0" anchor="t">
            <a:spAutoFit/>
          </a:bodyPr>
          <a:lstStyle/>
          <a:p>
            <a:r>
              <a:rPr lang="en-US" sz="2000" dirty="0"/>
              <a:t>CSPH also provides </a:t>
            </a:r>
            <a:r>
              <a:rPr lang="en-US" sz="2000" b="1" dirty="0"/>
              <a:t>Data Access </a:t>
            </a:r>
            <a:r>
              <a:rPr lang="en-US" sz="2000" dirty="0"/>
              <a:t>and </a:t>
            </a:r>
            <a:r>
              <a:rPr lang="en-US" sz="2000" b="1" dirty="0"/>
              <a:t>Data Management Support</a:t>
            </a:r>
            <a:r>
              <a:rPr lang="en-US" sz="2000" dirty="0"/>
              <a:t>, including: </a:t>
            </a:r>
          </a:p>
          <a:p>
            <a:endParaRPr lang="en-US" sz="800" b="1" dirty="0"/>
          </a:p>
          <a:p>
            <a:pPr marL="304800" indent="-304800">
              <a:buFont typeface="Arial" panose="020B0604020202020204" pitchFamily="34" charset="0"/>
              <a:buChar char="•"/>
            </a:pPr>
            <a:r>
              <a:rPr lang="en-US" sz="2000" dirty="0"/>
              <a:t>Access to large catalog of administrative data (Note: Data access is DUA dependent)</a:t>
            </a:r>
          </a:p>
          <a:p>
            <a:pPr marL="304800" indent="-304800">
              <a:buFont typeface="Arial" panose="020B0604020202020204" pitchFamily="34" charset="0"/>
              <a:buChar char="•"/>
            </a:pPr>
            <a:endParaRPr lang="en-US" sz="800" dirty="0">
              <a:ea typeface="Calibri"/>
              <a:cs typeface="Calibri"/>
            </a:endParaRPr>
          </a:p>
          <a:p>
            <a:pPr marL="304800" indent="-304800">
              <a:buFont typeface="Arial" panose="020B0604020202020204" pitchFamily="34" charset="0"/>
              <a:buChar char="•"/>
            </a:pPr>
            <a:r>
              <a:rPr lang="en-US" sz="2000" dirty="0"/>
              <a:t>Secure storage and computing environment with common software packages installed (SAS, Stata, R, ATLAS.ti)</a:t>
            </a:r>
          </a:p>
          <a:p>
            <a:pPr marL="304800" indent="-304800">
              <a:buFont typeface="Arial" panose="020B0604020202020204" pitchFamily="34" charset="0"/>
              <a:buChar char="•"/>
            </a:pPr>
            <a:endParaRPr lang="en-US" sz="800" dirty="0">
              <a:ea typeface="Calibri"/>
              <a:cs typeface="Calibri"/>
            </a:endParaRPr>
          </a:p>
          <a:p>
            <a:pPr marL="304800" indent="-304800">
              <a:buFont typeface="Arial" panose="020B0604020202020204" pitchFamily="34" charset="0"/>
              <a:buChar char="•"/>
            </a:pPr>
            <a:r>
              <a:rPr lang="en-US" sz="2000" dirty="0"/>
              <a:t>Expert guidance for study design, data selection/acquisition, analytic plan</a:t>
            </a:r>
          </a:p>
          <a:p>
            <a:pPr marL="304800" indent="-304800">
              <a:buFont typeface="Arial" panose="020B0604020202020204" pitchFamily="34" charset="0"/>
              <a:buChar char="•"/>
            </a:pPr>
            <a:endParaRPr lang="en-US" sz="800" dirty="0">
              <a:ea typeface="Calibri"/>
              <a:cs typeface="Calibri"/>
            </a:endParaRPr>
          </a:p>
          <a:p>
            <a:pPr marL="304800" indent="-304800">
              <a:buFont typeface="Arial" panose="020B0604020202020204" pitchFamily="34" charset="0"/>
              <a:buChar char="•"/>
            </a:pPr>
            <a:r>
              <a:rPr lang="en-US" sz="2000" dirty="0"/>
              <a:t>Includes integrated NCDB application support</a:t>
            </a:r>
          </a:p>
          <a:p>
            <a:pPr marL="304800" indent="-304800">
              <a:buFont typeface="Arial" panose="020B0604020202020204" pitchFamily="34" charset="0"/>
              <a:buChar char="•"/>
            </a:pPr>
            <a:endParaRPr lang="en-US" sz="800" dirty="0">
              <a:ea typeface="Calibri"/>
              <a:cs typeface="Calibri"/>
            </a:endParaRPr>
          </a:p>
          <a:p>
            <a:pPr marL="304800" indent="-304800">
              <a:buFont typeface="Arial" panose="020B0604020202020204" pitchFamily="34" charset="0"/>
              <a:buChar char="•"/>
            </a:pPr>
            <a:r>
              <a:rPr lang="en-US" sz="2000" dirty="0"/>
              <a:t>Coordination of part-time/time-limited biostatistician support </a:t>
            </a:r>
            <a:endParaRPr lang="en-US" sz="2000" dirty="0">
              <a:ea typeface="Calibri"/>
              <a:cs typeface="Calibri"/>
            </a:endParaRPr>
          </a:p>
        </p:txBody>
      </p:sp>
      <p:sp>
        <p:nvSpPr>
          <p:cNvPr id="2" name="Title 1">
            <a:extLst>
              <a:ext uri="{FF2B5EF4-FFF2-40B4-BE49-F238E27FC236}">
                <a16:creationId xmlns:a16="http://schemas.microsoft.com/office/drawing/2014/main" id="{14812FD4-56B9-BE85-BFC7-A86BEF7B7F06}"/>
              </a:ext>
            </a:extLst>
          </p:cNvPr>
          <p:cNvSpPr txBox="1">
            <a:spLocks/>
          </p:cNvSpPr>
          <p:nvPr/>
        </p:nvSpPr>
        <p:spPr>
          <a:xfrm>
            <a:off x="641350" y="523875"/>
            <a:ext cx="10902950" cy="956516"/>
          </a:xfrm>
          <a:prstGeom prst="rect">
            <a:avLst/>
          </a:prstGeom>
        </p:spPr>
        <p:txBody>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dirty="0"/>
              <a:t>Data Access and Data Management Support</a:t>
            </a:r>
          </a:p>
        </p:txBody>
      </p:sp>
      <p:sp>
        <p:nvSpPr>
          <p:cNvPr id="3" name="TextBox 2">
            <a:extLst>
              <a:ext uri="{FF2B5EF4-FFF2-40B4-BE49-F238E27FC236}">
                <a16:creationId xmlns:a16="http://schemas.microsoft.com/office/drawing/2014/main" id="{CAD60A41-4450-35E6-AC72-5D6D8A8F36B3}"/>
              </a:ext>
            </a:extLst>
          </p:cNvPr>
          <p:cNvSpPr txBox="1"/>
          <p:nvPr/>
        </p:nvSpPr>
        <p:spPr>
          <a:xfrm>
            <a:off x="6760395" y="1349420"/>
            <a:ext cx="4939060" cy="4355038"/>
          </a:xfrm>
          <a:prstGeom prst="rect">
            <a:avLst/>
          </a:prstGeom>
          <a:solidFill>
            <a:schemeClr val="tx2"/>
          </a:solidFill>
        </p:spPr>
        <p:txBody>
          <a:bodyPr wrap="square" lIns="182880" tIns="182880" rIns="121920" rtlCol="0" anchor="ctr">
            <a:spAutoFit/>
          </a:bodyPr>
          <a:lstStyle/>
          <a:p>
            <a:r>
              <a:rPr lang="en-US" sz="2000" b="1" dirty="0"/>
              <a:t>Requirements for data access:</a:t>
            </a:r>
          </a:p>
          <a:p>
            <a:endParaRPr lang="en-US" sz="800" b="1" dirty="0"/>
          </a:p>
          <a:p>
            <a:pPr marL="304815" indent="-304815">
              <a:buFont typeface="Arial" panose="020B0604020202020204" pitchFamily="34" charset="0"/>
              <a:buChar char="•"/>
            </a:pPr>
            <a:r>
              <a:rPr lang="en-US" sz="2000" dirty="0"/>
              <a:t>IRB approval or formal determination that project is not human subjects</a:t>
            </a:r>
          </a:p>
          <a:p>
            <a:pPr marL="304815" indent="-304815">
              <a:buFont typeface="Arial" panose="020B0604020202020204" pitchFamily="34" charset="0"/>
              <a:buChar char="•"/>
            </a:pPr>
            <a:endParaRPr lang="en-US" sz="800" dirty="0"/>
          </a:p>
          <a:p>
            <a:pPr marL="304815" indent="-304815">
              <a:buFont typeface="Arial" panose="020B0604020202020204" pitchFamily="34" charset="0"/>
              <a:buChar char="•"/>
            </a:pPr>
            <a:r>
              <a:rPr lang="en-US" sz="2000" dirty="0"/>
              <a:t>Documentation of relevant Data Use Agreements</a:t>
            </a:r>
          </a:p>
          <a:p>
            <a:pPr marL="304815" indent="-304815">
              <a:buFont typeface="Arial" panose="020B0604020202020204" pitchFamily="34" charset="0"/>
              <a:buChar char="•"/>
            </a:pPr>
            <a:endParaRPr lang="en-US" sz="800" dirty="0"/>
          </a:p>
          <a:p>
            <a:pPr marL="304815" indent="-304815">
              <a:buFont typeface="Arial" panose="020B0604020202020204" pitchFamily="34" charset="0"/>
              <a:buChar char="•"/>
            </a:pPr>
            <a:r>
              <a:rPr lang="en-US" sz="2000" dirty="0"/>
              <a:t>MGB credentials for anyone accessing server – employee or POI trainee</a:t>
            </a:r>
          </a:p>
          <a:p>
            <a:pPr marL="304815" indent="-304815">
              <a:buFont typeface="Arial" panose="020B0604020202020204" pitchFamily="34" charset="0"/>
              <a:buChar char="•"/>
            </a:pPr>
            <a:endParaRPr lang="en-US" sz="800" dirty="0"/>
          </a:p>
          <a:p>
            <a:pPr marL="304815" indent="-304815">
              <a:buFont typeface="Arial" panose="020B0604020202020204" pitchFamily="34" charset="0"/>
              <a:buChar char="•"/>
            </a:pPr>
            <a:r>
              <a:rPr lang="en-US" sz="2000" dirty="0"/>
              <a:t>Access with personal computer requires additional documentation</a:t>
            </a:r>
          </a:p>
          <a:p>
            <a:pPr marL="304815" indent="-304815">
              <a:buFont typeface="Arial" panose="020B0604020202020204" pitchFamily="34" charset="0"/>
              <a:buChar char="•"/>
            </a:pPr>
            <a:endParaRPr lang="en-US" sz="800" dirty="0"/>
          </a:p>
          <a:p>
            <a:pPr marL="304815" indent="-304815">
              <a:buFont typeface="Arial" panose="020B0604020202020204" pitchFamily="34" charset="0"/>
              <a:buChar char="•"/>
            </a:pPr>
            <a:r>
              <a:rPr lang="en-US" sz="2000" dirty="0"/>
              <a:t>Offsite access requires VPN connection to MGB network</a:t>
            </a:r>
          </a:p>
          <a:p>
            <a:pPr marL="304815" indent="-304815">
              <a:buFont typeface="Arial" panose="020B0604020202020204" pitchFamily="34" charset="0"/>
              <a:buChar char="•"/>
            </a:pPr>
            <a:endParaRPr lang="en-US" sz="800" dirty="0"/>
          </a:p>
        </p:txBody>
      </p:sp>
    </p:spTree>
    <p:extLst>
      <p:ext uri="{BB962C8B-B14F-4D97-AF65-F5344CB8AC3E}">
        <p14:creationId xmlns:p14="http://schemas.microsoft.com/office/powerpoint/2010/main" val="1343711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B6471C0-CF82-3294-09CE-03E59C72F8FA}"/>
              </a:ext>
            </a:extLst>
          </p:cNvPr>
          <p:cNvSpPr/>
          <p:nvPr/>
        </p:nvSpPr>
        <p:spPr>
          <a:xfrm>
            <a:off x="9067195" y="3503724"/>
            <a:ext cx="2116818" cy="206331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dirty="0"/>
          </a:p>
        </p:txBody>
      </p:sp>
      <p:sp>
        <p:nvSpPr>
          <p:cNvPr id="17" name="Rectangle 16">
            <a:extLst>
              <a:ext uri="{FF2B5EF4-FFF2-40B4-BE49-F238E27FC236}">
                <a16:creationId xmlns:a16="http://schemas.microsoft.com/office/drawing/2014/main" id="{2419C0BF-14C1-72E5-5E41-198517128275}"/>
              </a:ext>
            </a:extLst>
          </p:cNvPr>
          <p:cNvSpPr/>
          <p:nvPr/>
        </p:nvSpPr>
        <p:spPr>
          <a:xfrm>
            <a:off x="6257005" y="3491220"/>
            <a:ext cx="2116818" cy="206331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dirty="0"/>
          </a:p>
        </p:txBody>
      </p:sp>
      <p:sp>
        <p:nvSpPr>
          <p:cNvPr id="2" name="TextBox 1">
            <a:extLst>
              <a:ext uri="{FF2B5EF4-FFF2-40B4-BE49-F238E27FC236}">
                <a16:creationId xmlns:a16="http://schemas.microsoft.com/office/drawing/2014/main" id="{F5BF5D94-0CC9-4950-B231-23655C7423EA}"/>
              </a:ext>
            </a:extLst>
          </p:cNvPr>
          <p:cNvSpPr txBox="1"/>
          <p:nvPr/>
        </p:nvSpPr>
        <p:spPr>
          <a:xfrm>
            <a:off x="647700" y="1065315"/>
            <a:ext cx="8006455" cy="379656"/>
          </a:xfrm>
          <a:prstGeom prst="rect">
            <a:avLst/>
          </a:prstGeom>
          <a:noFill/>
        </p:spPr>
        <p:txBody>
          <a:bodyPr wrap="square" rtlCol="0">
            <a:spAutoFit/>
          </a:bodyPr>
          <a:lstStyle/>
          <a:p>
            <a:r>
              <a:rPr lang="en-US" dirty="0"/>
              <a:t>This is CSPH’s integrated process for all data/support requests:</a:t>
            </a:r>
          </a:p>
        </p:txBody>
      </p:sp>
      <p:sp>
        <p:nvSpPr>
          <p:cNvPr id="6" name="Rectangle 5">
            <a:extLst>
              <a:ext uri="{FF2B5EF4-FFF2-40B4-BE49-F238E27FC236}">
                <a16:creationId xmlns:a16="http://schemas.microsoft.com/office/drawing/2014/main" id="{F1EC6AFB-C5C6-364A-8B75-7D5670A23247}"/>
              </a:ext>
            </a:extLst>
          </p:cNvPr>
          <p:cNvSpPr/>
          <p:nvPr/>
        </p:nvSpPr>
        <p:spPr>
          <a:xfrm>
            <a:off x="641350" y="2586263"/>
            <a:ext cx="2116818" cy="901323"/>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dirty="0"/>
              <a:t>Data Service Intake Survey (RedCap)</a:t>
            </a:r>
          </a:p>
        </p:txBody>
      </p:sp>
      <p:sp>
        <p:nvSpPr>
          <p:cNvPr id="7" name="Rectangle 6">
            <a:extLst>
              <a:ext uri="{FF2B5EF4-FFF2-40B4-BE49-F238E27FC236}">
                <a16:creationId xmlns:a16="http://schemas.microsoft.com/office/drawing/2014/main" id="{03076EDE-4135-7148-96F2-4C2CFC0E537F}"/>
              </a:ext>
            </a:extLst>
          </p:cNvPr>
          <p:cNvSpPr/>
          <p:nvPr/>
        </p:nvSpPr>
        <p:spPr>
          <a:xfrm>
            <a:off x="3475168" y="2588017"/>
            <a:ext cx="2116818" cy="905109"/>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dirty="0"/>
              <a:t>CSPH Data &amp; </a:t>
            </a:r>
          </a:p>
          <a:p>
            <a:pPr algn="ctr"/>
            <a:r>
              <a:rPr lang="en-US" sz="1600" dirty="0"/>
              <a:t>Methods Meeting</a:t>
            </a:r>
          </a:p>
        </p:txBody>
      </p:sp>
      <p:sp>
        <p:nvSpPr>
          <p:cNvPr id="8" name="Rectangle 7">
            <a:extLst>
              <a:ext uri="{FF2B5EF4-FFF2-40B4-BE49-F238E27FC236}">
                <a16:creationId xmlns:a16="http://schemas.microsoft.com/office/drawing/2014/main" id="{9C1C6E56-F8C6-2548-BC3D-393A242036A8}"/>
              </a:ext>
            </a:extLst>
          </p:cNvPr>
          <p:cNvSpPr/>
          <p:nvPr/>
        </p:nvSpPr>
        <p:spPr>
          <a:xfrm>
            <a:off x="6257005" y="2582477"/>
            <a:ext cx="2116818" cy="905109"/>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dirty="0"/>
              <a:t>Work Plan &amp; Project Documentation</a:t>
            </a:r>
          </a:p>
        </p:txBody>
      </p:sp>
      <p:sp>
        <p:nvSpPr>
          <p:cNvPr id="9" name="Rectangle 8">
            <a:extLst>
              <a:ext uri="{FF2B5EF4-FFF2-40B4-BE49-F238E27FC236}">
                <a16:creationId xmlns:a16="http://schemas.microsoft.com/office/drawing/2014/main" id="{97B5DCC5-B3DA-E54A-A5AF-4F48DB3333C1}"/>
              </a:ext>
            </a:extLst>
          </p:cNvPr>
          <p:cNvSpPr/>
          <p:nvPr/>
        </p:nvSpPr>
        <p:spPr>
          <a:xfrm>
            <a:off x="9067195" y="2582477"/>
            <a:ext cx="2116818" cy="905109"/>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dirty="0"/>
              <a:t>Project </a:t>
            </a:r>
          </a:p>
          <a:p>
            <a:pPr algn="ctr"/>
            <a:r>
              <a:rPr lang="en-US" sz="1600" dirty="0"/>
              <a:t>Deliverables</a:t>
            </a:r>
          </a:p>
        </p:txBody>
      </p:sp>
      <p:cxnSp>
        <p:nvCxnSpPr>
          <p:cNvPr id="13" name="Straight Arrow Connector 12">
            <a:extLst>
              <a:ext uri="{FF2B5EF4-FFF2-40B4-BE49-F238E27FC236}">
                <a16:creationId xmlns:a16="http://schemas.microsoft.com/office/drawing/2014/main" id="{6F622C55-B7B8-454B-9D26-DC66305BDF37}"/>
              </a:ext>
            </a:extLst>
          </p:cNvPr>
          <p:cNvCxnSpPr>
            <a:cxnSpLocks/>
            <a:endCxn id="7" idx="1"/>
          </p:cNvCxnSpPr>
          <p:nvPr/>
        </p:nvCxnSpPr>
        <p:spPr>
          <a:xfrm>
            <a:off x="2758168" y="3035031"/>
            <a:ext cx="717000" cy="5541"/>
          </a:xfrm>
          <a:prstGeom prst="straightConnector1">
            <a:avLst/>
          </a:prstGeom>
          <a:ln w="7620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8B70E245-F1C9-D643-AAB1-9CCE303FD40B}"/>
              </a:ext>
            </a:extLst>
          </p:cNvPr>
          <p:cNvCxnSpPr>
            <a:cxnSpLocks/>
            <a:stCxn id="7" idx="3"/>
            <a:endCxn id="8" idx="1"/>
          </p:cNvCxnSpPr>
          <p:nvPr/>
        </p:nvCxnSpPr>
        <p:spPr>
          <a:xfrm flipV="1">
            <a:off x="5591986" y="3035032"/>
            <a:ext cx="665019" cy="5540"/>
          </a:xfrm>
          <a:prstGeom prst="straightConnector1">
            <a:avLst/>
          </a:prstGeom>
          <a:ln w="76200">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C23BAF60-59F7-484E-A089-77931D7128BE}"/>
              </a:ext>
            </a:extLst>
          </p:cNvPr>
          <p:cNvSpPr txBox="1"/>
          <p:nvPr/>
        </p:nvSpPr>
        <p:spPr>
          <a:xfrm>
            <a:off x="4717995" y="2006706"/>
            <a:ext cx="2413000" cy="502573"/>
          </a:xfrm>
          <a:prstGeom prst="rect">
            <a:avLst/>
          </a:prstGeom>
          <a:noFill/>
        </p:spPr>
        <p:txBody>
          <a:bodyPr wrap="square" rtlCol="0">
            <a:spAutoFit/>
          </a:bodyPr>
          <a:lstStyle/>
          <a:p>
            <a:pPr algn="ctr"/>
            <a:r>
              <a:rPr lang="en-US" sz="1333" dirty="0"/>
              <a:t>CSPH Analyst </a:t>
            </a:r>
          </a:p>
          <a:p>
            <a:pPr algn="ctr"/>
            <a:r>
              <a:rPr lang="en-US" sz="1333" dirty="0"/>
              <a:t>Assigned</a:t>
            </a:r>
          </a:p>
        </p:txBody>
      </p:sp>
      <p:cxnSp>
        <p:nvCxnSpPr>
          <p:cNvPr id="34" name="Straight Arrow Connector 33">
            <a:extLst>
              <a:ext uri="{FF2B5EF4-FFF2-40B4-BE49-F238E27FC236}">
                <a16:creationId xmlns:a16="http://schemas.microsoft.com/office/drawing/2014/main" id="{8874FB47-BDD1-6D44-B1B1-106C19A1B0D0}"/>
              </a:ext>
            </a:extLst>
          </p:cNvPr>
          <p:cNvCxnSpPr>
            <a:cxnSpLocks/>
            <a:stCxn id="8" idx="3"/>
            <a:endCxn id="9" idx="1"/>
          </p:cNvCxnSpPr>
          <p:nvPr/>
        </p:nvCxnSpPr>
        <p:spPr>
          <a:xfrm>
            <a:off x="8373823" y="3035032"/>
            <a:ext cx="693372" cy="0"/>
          </a:xfrm>
          <a:prstGeom prst="straightConnector1">
            <a:avLst/>
          </a:prstGeom>
          <a:ln w="76200">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15EE982D-5DA1-D741-B672-0DE983F61976}"/>
              </a:ext>
            </a:extLst>
          </p:cNvPr>
          <p:cNvSpPr txBox="1"/>
          <p:nvPr/>
        </p:nvSpPr>
        <p:spPr>
          <a:xfrm>
            <a:off x="6300777" y="3567568"/>
            <a:ext cx="1975322" cy="1892826"/>
          </a:xfrm>
          <a:prstGeom prst="rect">
            <a:avLst/>
          </a:prstGeom>
          <a:noFill/>
        </p:spPr>
        <p:txBody>
          <a:bodyPr wrap="square" rtlCol="0">
            <a:spAutoFit/>
          </a:bodyPr>
          <a:lstStyle/>
          <a:p>
            <a:r>
              <a:rPr lang="en-US" sz="1400" dirty="0"/>
              <a:t>Depending on project scope, complete:</a:t>
            </a:r>
          </a:p>
          <a:p>
            <a:endParaRPr lang="en-US" sz="500" dirty="0"/>
          </a:p>
          <a:p>
            <a:pPr marL="285750" indent="-285750">
              <a:buFont typeface="Arial" panose="020B0604020202020204" pitchFamily="34" charset="0"/>
              <a:buChar char="•"/>
            </a:pPr>
            <a:r>
              <a:rPr lang="en-US" sz="1400" dirty="0"/>
              <a:t>Detailed project planning form</a:t>
            </a:r>
          </a:p>
          <a:p>
            <a:pPr marL="285750" indent="-285750">
              <a:buFont typeface="Arial" panose="020B0604020202020204" pitchFamily="34" charset="0"/>
              <a:buChar char="•"/>
            </a:pPr>
            <a:r>
              <a:rPr lang="en-US" sz="1400" dirty="0"/>
              <a:t>Funding information</a:t>
            </a:r>
          </a:p>
          <a:p>
            <a:pPr marL="285750" indent="-285750">
              <a:buFont typeface="Arial" panose="020B0604020202020204" pitchFamily="34" charset="0"/>
              <a:buChar char="•"/>
            </a:pPr>
            <a:r>
              <a:rPr lang="en-US" sz="1400" dirty="0"/>
              <a:t>Compliance documentation (IRB, DUA)</a:t>
            </a:r>
          </a:p>
        </p:txBody>
      </p:sp>
      <p:sp>
        <p:nvSpPr>
          <p:cNvPr id="59" name="TextBox 58">
            <a:extLst>
              <a:ext uri="{FF2B5EF4-FFF2-40B4-BE49-F238E27FC236}">
                <a16:creationId xmlns:a16="http://schemas.microsoft.com/office/drawing/2014/main" id="{00235759-84E9-D44B-A743-9800959BB55B}"/>
              </a:ext>
            </a:extLst>
          </p:cNvPr>
          <p:cNvSpPr txBox="1"/>
          <p:nvPr/>
        </p:nvSpPr>
        <p:spPr>
          <a:xfrm>
            <a:off x="9090823" y="3567568"/>
            <a:ext cx="2093189" cy="1892826"/>
          </a:xfrm>
          <a:prstGeom prst="rect">
            <a:avLst/>
          </a:prstGeom>
          <a:noFill/>
        </p:spPr>
        <p:txBody>
          <a:bodyPr wrap="square" rtlCol="0">
            <a:spAutoFit/>
          </a:bodyPr>
          <a:lstStyle/>
          <a:p>
            <a:r>
              <a:rPr lang="en-US" sz="1400" dirty="0"/>
              <a:t>At end of project, archive with CSPH:</a:t>
            </a:r>
          </a:p>
          <a:p>
            <a:endParaRPr lang="en-US" sz="500" dirty="0"/>
          </a:p>
          <a:p>
            <a:pPr marL="285750" indent="-285750">
              <a:buFont typeface="Arial" panose="020B0604020202020204" pitchFamily="34" charset="0"/>
              <a:buChar char="•"/>
            </a:pPr>
            <a:r>
              <a:rPr lang="en-US" sz="1400" dirty="0"/>
              <a:t>Copy of final SAS/Stata/R code</a:t>
            </a:r>
          </a:p>
          <a:p>
            <a:pPr marL="285750" indent="-285750">
              <a:buFont typeface="Arial" panose="020B0604020202020204" pitchFamily="34" charset="0"/>
              <a:buChar char="•"/>
            </a:pPr>
            <a:r>
              <a:rPr lang="en-US" sz="1400" dirty="0"/>
              <a:t>Output from statistical program</a:t>
            </a:r>
          </a:p>
          <a:p>
            <a:pPr marL="285750" indent="-285750">
              <a:buFont typeface="Arial" panose="020B0604020202020204" pitchFamily="34" charset="0"/>
              <a:buChar char="•"/>
            </a:pPr>
            <a:r>
              <a:rPr lang="en-US" sz="1400" dirty="0"/>
              <a:t>PDF of accepted article</a:t>
            </a:r>
          </a:p>
        </p:txBody>
      </p:sp>
      <p:cxnSp>
        <p:nvCxnSpPr>
          <p:cNvPr id="62" name="Curved Connector 61">
            <a:extLst>
              <a:ext uri="{FF2B5EF4-FFF2-40B4-BE49-F238E27FC236}">
                <a16:creationId xmlns:a16="http://schemas.microsoft.com/office/drawing/2014/main" id="{E896654C-1B81-C144-A1AD-C5782E31E60F}"/>
              </a:ext>
            </a:extLst>
          </p:cNvPr>
          <p:cNvCxnSpPr>
            <a:cxnSpLocks/>
            <a:stCxn id="8" idx="0"/>
            <a:endCxn id="7" idx="0"/>
          </p:cNvCxnSpPr>
          <p:nvPr/>
        </p:nvCxnSpPr>
        <p:spPr>
          <a:xfrm rot="16200000" flipH="1" flipV="1">
            <a:off x="5921726" y="1194328"/>
            <a:ext cx="5540" cy="2781837"/>
          </a:xfrm>
          <a:prstGeom prst="curvedConnector3">
            <a:avLst>
              <a:gd name="adj1" fmla="val -12853394"/>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6" name="Curved Connector 65">
            <a:extLst>
              <a:ext uri="{FF2B5EF4-FFF2-40B4-BE49-F238E27FC236}">
                <a16:creationId xmlns:a16="http://schemas.microsoft.com/office/drawing/2014/main" id="{D6AF3740-B328-C94A-A130-C797C779860A}"/>
              </a:ext>
            </a:extLst>
          </p:cNvPr>
          <p:cNvCxnSpPr>
            <a:cxnSpLocks/>
          </p:cNvCxnSpPr>
          <p:nvPr/>
        </p:nvCxnSpPr>
        <p:spPr>
          <a:xfrm rot="16200000" flipH="1" flipV="1">
            <a:off x="8794007" y="1210467"/>
            <a:ext cx="5540" cy="2781837"/>
          </a:xfrm>
          <a:prstGeom prst="curvedConnector3">
            <a:avLst>
              <a:gd name="adj1" fmla="val -13242744"/>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sp>
        <p:nvSpPr>
          <p:cNvPr id="3" name="Title 6">
            <a:extLst>
              <a:ext uri="{FF2B5EF4-FFF2-40B4-BE49-F238E27FC236}">
                <a16:creationId xmlns:a16="http://schemas.microsoft.com/office/drawing/2014/main" id="{5E5E0816-8977-982A-3CAF-18029420835C}"/>
              </a:ext>
            </a:extLst>
          </p:cNvPr>
          <p:cNvSpPr txBox="1">
            <a:spLocks/>
          </p:cNvSpPr>
          <p:nvPr/>
        </p:nvSpPr>
        <p:spPr>
          <a:xfrm>
            <a:off x="641350" y="523875"/>
            <a:ext cx="10902950" cy="956516"/>
          </a:xfrm>
          <a:prstGeom prst="rect">
            <a:avLst/>
          </a:prstGeom>
        </p:spPr>
        <p:txBody>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dirty="0"/>
              <a:t>How to Access CSPH Data Core</a:t>
            </a:r>
          </a:p>
        </p:txBody>
      </p:sp>
      <p:sp>
        <p:nvSpPr>
          <p:cNvPr id="10" name="Rectangle 9">
            <a:extLst>
              <a:ext uri="{FF2B5EF4-FFF2-40B4-BE49-F238E27FC236}">
                <a16:creationId xmlns:a16="http://schemas.microsoft.com/office/drawing/2014/main" id="{9308D464-9B72-375E-65A2-C887BF93006F}"/>
              </a:ext>
            </a:extLst>
          </p:cNvPr>
          <p:cNvSpPr/>
          <p:nvPr/>
        </p:nvSpPr>
        <p:spPr>
          <a:xfrm>
            <a:off x="3475168" y="3487586"/>
            <a:ext cx="2116818" cy="206331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dirty="0"/>
          </a:p>
        </p:txBody>
      </p:sp>
      <p:sp>
        <p:nvSpPr>
          <p:cNvPr id="4" name="Rectangle 3">
            <a:extLst>
              <a:ext uri="{FF2B5EF4-FFF2-40B4-BE49-F238E27FC236}">
                <a16:creationId xmlns:a16="http://schemas.microsoft.com/office/drawing/2014/main" id="{F9086153-7851-8CB1-3745-3795E6866F06}"/>
              </a:ext>
            </a:extLst>
          </p:cNvPr>
          <p:cNvSpPr/>
          <p:nvPr/>
        </p:nvSpPr>
        <p:spPr>
          <a:xfrm>
            <a:off x="641350" y="3478716"/>
            <a:ext cx="2116818" cy="208832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dirty="0"/>
          </a:p>
        </p:txBody>
      </p:sp>
      <p:sp>
        <p:nvSpPr>
          <p:cNvPr id="53" name="TextBox 52">
            <a:extLst>
              <a:ext uri="{FF2B5EF4-FFF2-40B4-BE49-F238E27FC236}">
                <a16:creationId xmlns:a16="http://schemas.microsoft.com/office/drawing/2014/main" id="{A1D56D13-064F-0E41-949B-AB8CF731F3A5}"/>
              </a:ext>
            </a:extLst>
          </p:cNvPr>
          <p:cNvSpPr txBox="1"/>
          <p:nvPr/>
        </p:nvSpPr>
        <p:spPr>
          <a:xfrm>
            <a:off x="647257" y="3587983"/>
            <a:ext cx="2110911"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Submit basic project information through this survey</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Link to survey here: </a:t>
            </a:r>
            <a:r>
              <a:rPr lang="en-US" sz="1400" b="0" i="0" dirty="0">
                <a:effectLst/>
                <a:highlight>
                  <a:srgbClr val="FFFFFF"/>
                </a:highlight>
                <a:latin typeface="Calibri" panose="020F0502020204030204" pitchFamily="34" charset="0"/>
                <a:cs typeface="Calibri" panose="020F0502020204030204" pitchFamily="34" charset="0"/>
                <a:hlinkClick r:id="rId2"/>
              </a:rPr>
              <a:t>https://redcap.partners.org/redcap/surveys/?s=KE8LY48JLJJT8CYC</a:t>
            </a:r>
            <a:endParaRPr lang="en-US" sz="1400" dirty="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8733C772-818E-9E4C-87C8-7FF62E862967}"/>
              </a:ext>
            </a:extLst>
          </p:cNvPr>
          <p:cNvSpPr txBox="1"/>
          <p:nvPr/>
        </p:nvSpPr>
        <p:spPr>
          <a:xfrm>
            <a:off x="3475168" y="3587983"/>
            <a:ext cx="1889565"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a:t>Projects are reviewed every Wednesday</a:t>
            </a:r>
          </a:p>
          <a:p>
            <a:pPr marL="285750" indent="-285750">
              <a:buFont typeface="Arial" panose="020B0604020202020204" pitchFamily="34" charset="0"/>
              <a:buChar char="•"/>
            </a:pPr>
            <a:r>
              <a:rPr lang="en-US" sz="1400" dirty="0"/>
              <a:t>Projects are triaged and assigned to the  appropriate team member</a:t>
            </a:r>
          </a:p>
        </p:txBody>
      </p:sp>
    </p:spTree>
    <p:extLst>
      <p:ext uri="{BB962C8B-B14F-4D97-AF65-F5344CB8AC3E}">
        <p14:creationId xmlns:p14="http://schemas.microsoft.com/office/powerpoint/2010/main" val="1222711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EC12D17-2F26-484B-B02F-2CEF9D0B95C7}"/>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2EC12D17-2F26-484B-B02F-2CEF9D0B95C7}"/>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EA35F97-E1C2-E84F-947A-50A52ED491BC}"/>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5400" dirty="0">
              <a:latin typeface="Georgia" panose="02040502050405020303" pitchFamily="18" charset="0"/>
              <a:ea typeface="+mj-ea"/>
              <a:sym typeface="Georgia" panose="02040502050405020303" pitchFamily="18" charset="0"/>
            </a:endParaRPr>
          </a:p>
        </p:txBody>
      </p:sp>
      <p:sp>
        <p:nvSpPr>
          <p:cNvPr id="2" name="Title 1">
            <a:extLst>
              <a:ext uri="{FF2B5EF4-FFF2-40B4-BE49-F238E27FC236}">
                <a16:creationId xmlns:a16="http://schemas.microsoft.com/office/drawing/2014/main" id="{D9C51B51-75C4-B849-A9D6-00722C2F868C}"/>
              </a:ext>
            </a:extLst>
          </p:cNvPr>
          <p:cNvSpPr>
            <a:spLocks noGrp="1"/>
          </p:cNvSpPr>
          <p:nvPr>
            <p:ph type="title"/>
          </p:nvPr>
        </p:nvSpPr>
        <p:spPr/>
        <p:txBody>
          <a:bodyPr/>
          <a:lstStyle/>
          <a:p>
            <a:r>
              <a:rPr lang="en-US" dirty="0"/>
              <a:t>An Introduction to CSPH</a:t>
            </a:r>
          </a:p>
        </p:txBody>
      </p:sp>
    </p:spTree>
    <p:extLst>
      <p:ext uri="{BB962C8B-B14F-4D97-AF65-F5344CB8AC3E}">
        <p14:creationId xmlns:p14="http://schemas.microsoft.com/office/powerpoint/2010/main" val="164553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05FDE4-C3B3-45D5-81F1-3C81718E2C2C}"/>
              </a:ext>
            </a:extLst>
          </p:cNvPr>
          <p:cNvSpPr>
            <a:spLocks noGrp="1"/>
          </p:cNvSpPr>
          <p:nvPr>
            <p:ph sz="half" idx="1"/>
          </p:nvPr>
        </p:nvSpPr>
        <p:spPr>
          <a:xfrm>
            <a:off x="641350" y="1136374"/>
            <a:ext cx="5384800" cy="5054600"/>
          </a:xfrm>
        </p:spPr>
        <p:txBody>
          <a:bodyPr>
            <a:normAutofit/>
          </a:bodyPr>
          <a:lstStyle/>
          <a:p>
            <a:r>
              <a:rPr lang="en-US" dirty="0"/>
              <a:t>Healthcare Cost and Utilization Project</a:t>
            </a:r>
          </a:p>
          <a:p>
            <a:pPr lvl="1"/>
            <a:r>
              <a:rPr lang="en-US" dirty="0"/>
              <a:t>National Inpatient Sample 1988-2019</a:t>
            </a:r>
          </a:p>
          <a:p>
            <a:pPr lvl="1"/>
            <a:r>
              <a:rPr lang="en-US" dirty="0"/>
              <a:t>Kids’ Inpatient Database *Select years from 1997-2019</a:t>
            </a:r>
          </a:p>
          <a:p>
            <a:pPr lvl="1"/>
            <a:r>
              <a:rPr lang="en-US" dirty="0"/>
              <a:t>Nationwide Emergency Department Sample 2006-2019</a:t>
            </a:r>
          </a:p>
          <a:p>
            <a:pPr lvl="1"/>
            <a:r>
              <a:rPr lang="en-US" dirty="0"/>
              <a:t>Nationwide Readmissions Database 2010-2019</a:t>
            </a:r>
          </a:p>
          <a:p>
            <a:pPr lvl="1"/>
            <a:r>
              <a:rPr lang="en-US" dirty="0"/>
              <a:t>State Inpatient Database (32 states)</a:t>
            </a:r>
          </a:p>
          <a:p>
            <a:pPr lvl="1"/>
            <a:r>
              <a:rPr lang="en-US" dirty="0"/>
              <a:t>State Emergency Department Databases (11 states)</a:t>
            </a:r>
          </a:p>
          <a:p>
            <a:pPr lvl="1"/>
            <a:r>
              <a:rPr lang="en-US" dirty="0"/>
              <a:t>State Ambulatory Surgery and Services Databases </a:t>
            </a:r>
          </a:p>
          <a:p>
            <a:pPr marL="304815" lvl="1" indent="0">
              <a:buNone/>
            </a:pPr>
            <a:r>
              <a:rPr lang="en-US" dirty="0"/>
              <a:t>	(8 states)</a:t>
            </a:r>
          </a:p>
          <a:p>
            <a:pPr lvl="1"/>
            <a:r>
              <a:rPr lang="en-US" dirty="0"/>
              <a:t>National Ambulatory Surgery Sample (NASS) 2016-2019</a:t>
            </a:r>
          </a:p>
          <a:p>
            <a:pPr lvl="1"/>
            <a:r>
              <a:rPr lang="en-US" dirty="0"/>
              <a:t>American Hospital Association Linkage Files *Select years from 2006-2016</a:t>
            </a:r>
          </a:p>
          <a:p>
            <a:r>
              <a:rPr lang="en-US" dirty="0"/>
              <a:t>American Hospital Association Annual Survey Database 2014, 2016, 2018-2020</a:t>
            </a:r>
          </a:p>
          <a:p>
            <a:r>
              <a:rPr lang="en-US" dirty="0"/>
              <a:t>National Emergency Medical Services Information System 2016</a:t>
            </a:r>
          </a:p>
          <a:p>
            <a:r>
              <a:rPr lang="en-US" dirty="0"/>
              <a:t>Medicare – NTDB Standard (traumatic injury diagnoses) 2013-2016, 2018</a:t>
            </a:r>
          </a:p>
          <a:p>
            <a:endParaRPr lang="en-US" dirty="0"/>
          </a:p>
        </p:txBody>
      </p:sp>
      <p:sp>
        <p:nvSpPr>
          <p:cNvPr id="4" name="Content Placeholder 3">
            <a:extLst>
              <a:ext uri="{FF2B5EF4-FFF2-40B4-BE49-F238E27FC236}">
                <a16:creationId xmlns:a16="http://schemas.microsoft.com/office/drawing/2014/main" id="{CDE04ECC-9D1E-4254-8432-7F5ACC8B9ECE}"/>
              </a:ext>
            </a:extLst>
          </p:cNvPr>
          <p:cNvSpPr>
            <a:spLocks noGrp="1"/>
          </p:cNvSpPr>
          <p:nvPr>
            <p:ph sz="half" idx="2"/>
          </p:nvPr>
        </p:nvSpPr>
        <p:spPr>
          <a:xfrm>
            <a:off x="6369052" y="1136374"/>
            <a:ext cx="5174905" cy="4013200"/>
          </a:xfrm>
        </p:spPr>
        <p:txBody>
          <a:bodyPr>
            <a:normAutofit/>
          </a:bodyPr>
          <a:lstStyle/>
          <a:p>
            <a:r>
              <a:rPr lang="en-US" dirty="0"/>
              <a:t>National Trauma Data Bank 2007-2016</a:t>
            </a:r>
          </a:p>
          <a:p>
            <a:r>
              <a:rPr lang="en-US" dirty="0"/>
              <a:t>TQP 2007-2019</a:t>
            </a:r>
          </a:p>
          <a:p>
            <a:r>
              <a:rPr lang="en-US" dirty="0"/>
              <a:t>Trauma Information Exchange Program (TIEP) 2017</a:t>
            </a:r>
          </a:p>
          <a:p>
            <a:r>
              <a:rPr lang="en-US" dirty="0"/>
              <a:t>SEER-Medicare</a:t>
            </a:r>
          </a:p>
          <a:p>
            <a:r>
              <a:rPr lang="en-US" dirty="0"/>
              <a:t>NSQIP (data storage and analysis)</a:t>
            </a:r>
          </a:p>
          <a:p>
            <a:r>
              <a:rPr lang="en-US" dirty="0"/>
              <a:t>TRICARE 2006-2018</a:t>
            </a:r>
          </a:p>
          <a:p>
            <a:pPr marL="304815" lvl="1" indent="0">
              <a:buNone/>
            </a:pPr>
            <a:r>
              <a:rPr lang="en-US" dirty="0"/>
              <a:t>TRICARE is the healthcare insurance program for uniformed service personnel, their dependents, retirees, and retiree beneficiaries in the United States. Patients enrolled in TRICARE receive comprehensive medical coverage through either the Direct Care System (military facilities) or purchased care (civilian hospitals). The dataset includes administrative (i.e., billing) records for the entirety of their care. </a:t>
            </a:r>
          </a:p>
        </p:txBody>
      </p:sp>
      <p:sp>
        <p:nvSpPr>
          <p:cNvPr id="2" name="TextBox 1">
            <a:extLst>
              <a:ext uri="{FF2B5EF4-FFF2-40B4-BE49-F238E27FC236}">
                <a16:creationId xmlns:a16="http://schemas.microsoft.com/office/drawing/2014/main" id="{357AAA03-4363-0142-8BC5-D2D2909EFF6D}"/>
              </a:ext>
            </a:extLst>
          </p:cNvPr>
          <p:cNvSpPr txBox="1"/>
          <p:nvPr/>
        </p:nvSpPr>
        <p:spPr>
          <a:xfrm>
            <a:off x="6369052" y="5149574"/>
            <a:ext cx="5174905" cy="838691"/>
          </a:xfrm>
          <a:prstGeom prst="rect">
            <a:avLst/>
          </a:prstGeom>
          <a:solidFill>
            <a:schemeClr val="tx2"/>
          </a:solidFill>
        </p:spPr>
        <p:txBody>
          <a:bodyPr wrap="square" lIns="121920" tIns="121920" rIns="121920" bIns="121920" rtlCol="0" anchor="t">
            <a:spAutoFit/>
          </a:bodyPr>
          <a:lstStyle/>
          <a:p>
            <a:r>
              <a:rPr lang="en-US" sz="1850" b="1" i="1" dirty="0"/>
              <a:t>For more information, please email Alyssa Jones</a:t>
            </a:r>
            <a:endParaRPr lang="en-US" sz="1867" b="1" i="1" dirty="0"/>
          </a:p>
          <a:p>
            <a:r>
              <a:rPr lang="en-US" dirty="0">
                <a:latin typeface="Calibri"/>
                <a:ea typeface="Calibri"/>
                <a:cs typeface="Times New Roman"/>
              </a:rPr>
              <a:t>ajones61</a:t>
            </a:r>
            <a:r>
              <a:rPr lang="en-US" sz="1800" dirty="0">
                <a:effectLst/>
                <a:latin typeface="Calibri"/>
                <a:ea typeface="Calibri"/>
                <a:cs typeface="Times New Roman"/>
              </a:rPr>
              <a:t>@bwh.harvard.edu</a:t>
            </a:r>
            <a:r>
              <a:rPr lang="en-US" sz="2000" dirty="0"/>
              <a:t> </a:t>
            </a:r>
            <a:endParaRPr lang="en-US" sz="1867" dirty="0">
              <a:solidFill>
                <a:srgbClr val="5A6EDF"/>
              </a:solidFill>
            </a:endParaRPr>
          </a:p>
        </p:txBody>
      </p:sp>
      <p:sp>
        <p:nvSpPr>
          <p:cNvPr id="7" name="Title 6">
            <a:extLst>
              <a:ext uri="{FF2B5EF4-FFF2-40B4-BE49-F238E27FC236}">
                <a16:creationId xmlns:a16="http://schemas.microsoft.com/office/drawing/2014/main" id="{C2C8B583-E5BF-AEE6-A437-1B7467B65BC3}"/>
              </a:ext>
            </a:extLst>
          </p:cNvPr>
          <p:cNvSpPr>
            <a:spLocks noGrp="1"/>
          </p:cNvSpPr>
          <p:nvPr>
            <p:ph type="title"/>
          </p:nvPr>
        </p:nvSpPr>
        <p:spPr/>
        <p:txBody>
          <a:bodyPr/>
          <a:lstStyle/>
          <a:p>
            <a:r>
              <a:rPr lang="en-US" dirty="0"/>
              <a:t>Data Sets Available at CSPH</a:t>
            </a:r>
          </a:p>
        </p:txBody>
      </p:sp>
    </p:spTree>
    <p:extLst>
      <p:ext uri="{BB962C8B-B14F-4D97-AF65-F5344CB8AC3E}">
        <p14:creationId xmlns:p14="http://schemas.microsoft.com/office/powerpoint/2010/main" val="2160915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D12D6-8111-262B-5D6E-DD505DCEB6FF}"/>
              </a:ext>
            </a:extLst>
          </p:cNvPr>
          <p:cNvSpPr>
            <a:spLocks noGrp="1"/>
          </p:cNvSpPr>
          <p:nvPr>
            <p:ph type="title"/>
          </p:nvPr>
        </p:nvSpPr>
        <p:spPr/>
        <p:txBody>
          <a:bodyPr/>
          <a:lstStyle/>
          <a:p>
            <a:r>
              <a:rPr lang="en-US" dirty="0"/>
              <a:t>CSPH Faculty Expectations</a:t>
            </a:r>
          </a:p>
        </p:txBody>
      </p:sp>
    </p:spTree>
    <p:extLst>
      <p:ext uri="{BB962C8B-B14F-4D97-AF65-F5344CB8AC3E}">
        <p14:creationId xmlns:p14="http://schemas.microsoft.com/office/powerpoint/2010/main" val="653528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ACE1D-B22D-69ED-713E-844A0B981BFA}"/>
              </a:ext>
            </a:extLst>
          </p:cNvPr>
          <p:cNvSpPr>
            <a:spLocks noGrp="1"/>
          </p:cNvSpPr>
          <p:nvPr>
            <p:ph type="title"/>
          </p:nvPr>
        </p:nvSpPr>
        <p:spPr/>
        <p:txBody>
          <a:bodyPr/>
          <a:lstStyle/>
          <a:p>
            <a:r>
              <a:rPr lang="en-US" dirty="0"/>
              <a:t>Faculty Requirements</a:t>
            </a:r>
          </a:p>
        </p:txBody>
      </p:sp>
      <p:graphicFrame>
        <p:nvGraphicFramePr>
          <p:cNvPr id="6" name="Content Placeholder 5">
            <a:extLst>
              <a:ext uri="{FF2B5EF4-FFF2-40B4-BE49-F238E27FC236}">
                <a16:creationId xmlns:a16="http://schemas.microsoft.com/office/drawing/2014/main" id="{F20B31EC-7994-A184-2F22-210CFF660D92}"/>
              </a:ext>
            </a:extLst>
          </p:cNvPr>
          <p:cNvGraphicFramePr>
            <a:graphicFrameLocks noGrp="1"/>
          </p:cNvGraphicFramePr>
          <p:nvPr>
            <p:ph idx="1"/>
            <p:extLst>
              <p:ext uri="{D42A27DB-BD31-4B8C-83A1-F6EECF244321}">
                <p14:modId xmlns:p14="http://schemas.microsoft.com/office/powerpoint/2010/main" val="3913491123"/>
              </p:ext>
            </p:extLst>
          </p:nvPr>
        </p:nvGraphicFramePr>
        <p:xfrm>
          <a:off x="643943" y="1105436"/>
          <a:ext cx="10902937" cy="4968240"/>
        </p:xfrm>
        <a:graphic>
          <a:graphicData uri="http://schemas.openxmlformats.org/drawingml/2006/table">
            <a:tbl>
              <a:tblPr firstRow="1" bandRow="1">
                <a:tableStyleId>{5C22544A-7EE6-4342-B048-85BDC9FD1C3A}</a:tableStyleId>
              </a:tblPr>
              <a:tblGrid>
                <a:gridCol w="1319281">
                  <a:extLst>
                    <a:ext uri="{9D8B030D-6E8A-4147-A177-3AD203B41FA5}">
                      <a16:colId xmlns:a16="http://schemas.microsoft.com/office/drawing/2014/main" val="775468269"/>
                    </a:ext>
                  </a:extLst>
                </a:gridCol>
                <a:gridCol w="5049671">
                  <a:extLst>
                    <a:ext uri="{9D8B030D-6E8A-4147-A177-3AD203B41FA5}">
                      <a16:colId xmlns:a16="http://schemas.microsoft.com/office/drawing/2014/main" val="1438740998"/>
                    </a:ext>
                  </a:extLst>
                </a:gridCol>
                <a:gridCol w="4533985">
                  <a:extLst>
                    <a:ext uri="{9D8B030D-6E8A-4147-A177-3AD203B41FA5}">
                      <a16:colId xmlns:a16="http://schemas.microsoft.com/office/drawing/2014/main" val="1107592964"/>
                    </a:ext>
                  </a:extLst>
                </a:gridCol>
              </a:tblGrid>
              <a:tr h="363940">
                <a:tc>
                  <a:txBody>
                    <a:bodyPr/>
                    <a:lstStyle/>
                    <a:p>
                      <a:endParaRPr lang="en-US"/>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solidFill>
                  </a:tcPr>
                </a:tc>
                <a:tc>
                  <a:txBody>
                    <a:bodyPr/>
                    <a:lstStyle/>
                    <a:p>
                      <a:r>
                        <a:rPr lang="en-US" dirty="0"/>
                        <a:t>Core Faculty</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dirty="0"/>
                        <a:t>Affiliate Faculty</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904318634"/>
                  </a:ext>
                </a:extLst>
              </a:tr>
              <a:tr h="370840">
                <a:tc>
                  <a:txBody>
                    <a:bodyPr/>
                    <a:lstStyle/>
                    <a:p>
                      <a:r>
                        <a:rPr lang="en-US" b="1" dirty="0"/>
                        <a:t>Mentorship</a:t>
                      </a:r>
                    </a:p>
                  </a:txBody>
                  <a:tcPr>
                    <a:lnL w="12700">
                      <a:solidFill>
                        <a:schemeClr val="tx1"/>
                      </a:solidFill>
                    </a:lnL>
                    <a:lnR w="12700">
                      <a:solidFill>
                        <a:schemeClr val="tx1"/>
                      </a:solidFill>
                    </a:lnR>
                    <a:lnT w="12700">
                      <a:solidFill>
                        <a:schemeClr val="tx1"/>
                      </a:solidFill>
                    </a:lnT>
                    <a:lnB w="12700">
                      <a:solidFill>
                        <a:schemeClr val="tx1"/>
                      </a:solidFill>
                    </a:lnB>
                    <a:solidFill>
                      <a:schemeClr val="tx2"/>
                    </a:solidFill>
                  </a:tcPr>
                </a:tc>
                <a:tc>
                  <a:txBody>
                    <a:bodyPr/>
                    <a:lstStyle/>
                    <a:p>
                      <a:pPr lvl="0">
                        <a:buNone/>
                      </a:pPr>
                      <a:r>
                        <a:rPr lang="en-US" sz="1600" b="0" i="0" u="none" strike="noStrike" noProof="0" dirty="0">
                          <a:solidFill>
                            <a:srgbClr val="000000"/>
                          </a:solidFill>
                        </a:rPr>
                        <a:t>Provide primary or secondary mentorship to early career faculty, fellows, and students</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r>
                        <a:rPr lang="en-US" sz="1600" b="0" i="0" u="none" strike="noStrike" noProof="0" dirty="0">
                          <a:solidFill>
                            <a:srgbClr val="000000"/>
                          </a:solidFill>
                        </a:rPr>
                        <a:t>Mentor fellows and early career faculty as part of the mentoring team.</a:t>
                      </a: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771012474"/>
                  </a:ext>
                </a:extLst>
              </a:tr>
              <a:tr h="370840">
                <a:tc>
                  <a:txBody>
                    <a:bodyPr/>
                    <a:lstStyle/>
                    <a:p>
                      <a:r>
                        <a:rPr lang="en-US" b="1" dirty="0"/>
                        <a:t>Attendance</a:t>
                      </a:r>
                    </a:p>
                  </a:txBody>
                  <a:tcPr>
                    <a:lnL w="12700">
                      <a:solidFill>
                        <a:schemeClr val="tx1"/>
                      </a:solidFill>
                    </a:lnL>
                    <a:lnR w="12700">
                      <a:solidFill>
                        <a:schemeClr val="tx1"/>
                      </a:solidFill>
                    </a:lnR>
                    <a:lnT w="12700">
                      <a:solidFill>
                        <a:schemeClr val="tx1"/>
                      </a:solidFill>
                    </a:lnT>
                    <a:lnB w="12700">
                      <a:solidFill>
                        <a:schemeClr val="tx1"/>
                      </a:solidFill>
                    </a:lnB>
                    <a:solidFill>
                      <a:schemeClr val="tx2"/>
                    </a:solidFill>
                  </a:tcPr>
                </a:tc>
                <a:tc>
                  <a:txBody>
                    <a:bodyPr/>
                    <a:lstStyle/>
                    <a:p>
                      <a:pPr lvl="0">
                        <a:buNone/>
                      </a:pPr>
                      <a:r>
                        <a:rPr lang="en-US" sz="1600" b="0" i="0" u="none" strike="noStrike" noProof="0" dirty="0">
                          <a:latin typeface="Calibri"/>
                        </a:rPr>
                        <a:t>Frequently attend recurring CSPH events/activities (i.e., Weekly Works-in-Progress, Grant Development, HSR Speaker Series, Early Career Faculty Meetings, social events, etc.).</a:t>
                      </a:r>
                      <a:endParaRPr lang="en-US" sz="1600"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r>
                        <a:rPr lang="en-US" sz="1600" b="0" i="0" u="none" strike="noStrike" noProof="0" dirty="0">
                          <a:latin typeface="Calibri"/>
                        </a:rPr>
                        <a:t>Attend recurring CSPH events/activities at least twice per year (i.e., Weekly Works-in-Progress, Grant Development, HSR Speaker Series, Early Career Faculty Meetings, etc.).</a:t>
                      </a:r>
                      <a:endParaRPr lang="en-US" sz="1600" dirty="0"/>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986715232"/>
                  </a:ext>
                </a:extLst>
              </a:tr>
              <a:tr h="370840">
                <a:tc>
                  <a:txBody>
                    <a:bodyPr/>
                    <a:lstStyle/>
                    <a:p>
                      <a:r>
                        <a:rPr lang="en-US" b="1" dirty="0"/>
                        <a:t>Credit CSPH</a:t>
                      </a:r>
                    </a:p>
                  </a:txBody>
                  <a:tcPr>
                    <a:lnL w="12700">
                      <a:solidFill>
                        <a:schemeClr val="tx1"/>
                      </a:solidFill>
                    </a:lnL>
                    <a:lnR w="12700">
                      <a:solidFill>
                        <a:schemeClr val="tx1"/>
                      </a:solidFill>
                    </a:lnR>
                    <a:lnT w="12700">
                      <a:solidFill>
                        <a:schemeClr val="tx1"/>
                      </a:solidFill>
                    </a:lnT>
                    <a:lnB w="12700">
                      <a:solidFill>
                        <a:schemeClr val="tx1"/>
                      </a:solidFill>
                    </a:lnB>
                    <a:solidFill>
                      <a:schemeClr val="tx2"/>
                    </a:solidFill>
                  </a:tcPr>
                </a:tc>
                <a:tc>
                  <a:txBody>
                    <a:bodyPr/>
                    <a:lstStyle/>
                    <a:p>
                      <a:pPr lvl="0">
                        <a:buNone/>
                      </a:pPr>
                      <a:r>
                        <a:rPr lang="en-US" sz="1600" b="0" i="0" u="none" strike="noStrike" noProof="0" dirty="0">
                          <a:latin typeface="Calibri"/>
                        </a:rPr>
                        <a:t>Credit CSPH on publications, proposals, and media.</a:t>
                      </a:r>
                      <a:endParaRPr lang="en-US" sz="1600" b="1"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r>
                        <a:rPr lang="en-US" sz="1600" b="0" i="0" u="none" strike="noStrike" noProof="0" dirty="0">
                          <a:solidFill>
                            <a:srgbClr val="000000"/>
                          </a:solidFill>
                        </a:rPr>
                        <a:t>Credit CSPH on publications, proposals, and media if submitted through/supported by the Center.</a:t>
                      </a: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392803147"/>
                  </a:ext>
                </a:extLst>
              </a:tr>
              <a:tr h="370840">
                <a:tc>
                  <a:txBody>
                    <a:bodyPr/>
                    <a:lstStyle/>
                    <a:p>
                      <a:r>
                        <a:rPr lang="en-US" b="1" dirty="0"/>
                        <a:t>Staff</a:t>
                      </a:r>
                      <a:endParaRPr lang="en-US" dirty="0"/>
                    </a:p>
                  </a:txBody>
                  <a:tcPr>
                    <a:lnL w="12700">
                      <a:solidFill>
                        <a:schemeClr val="tx1"/>
                      </a:solidFill>
                    </a:lnL>
                    <a:lnR w="12700">
                      <a:solidFill>
                        <a:schemeClr val="tx1"/>
                      </a:solidFill>
                    </a:lnR>
                    <a:lnT w="12700">
                      <a:solidFill>
                        <a:schemeClr val="tx1"/>
                      </a:solidFill>
                    </a:lnT>
                    <a:lnB w="12700">
                      <a:solidFill>
                        <a:schemeClr val="tx1"/>
                      </a:solidFill>
                    </a:lnB>
                    <a:solidFill>
                      <a:schemeClr val="tx2"/>
                    </a:solidFill>
                  </a:tcPr>
                </a:tc>
                <a:tc>
                  <a:txBody>
                    <a:bodyPr/>
                    <a:lstStyle/>
                    <a:p>
                      <a:pPr lvl="0">
                        <a:buNone/>
                      </a:pPr>
                      <a:r>
                        <a:rPr lang="en-US" sz="1600" b="0" i="0" u="none" strike="noStrike" noProof="0" dirty="0">
                          <a:latin typeface="Calibri"/>
                        </a:rPr>
                        <a:t>Have research staff and trainees located and/or affiliated with the CSPH</a:t>
                      </a: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600" dirty="0"/>
                        <a:t>N/A</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818187060"/>
                  </a:ext>
                </a:extLst>
              </a:tr>
              <a:tr h="370840">
                <a:tc>
                  <a:txBody>
                    <a:bodyPr/>
                    <a:lstStyle/>
                    <a:p>
                      <a:r>
                        <a:rPr lang="en-US" b="1" dirty="0"/>
                        <a:t>Grants</a:t>
                      </a:r>
                      <a:endParaRPr lang="en-US" dirty="0"/>
                    </a:p>
                  </a:txBody>
                  <a:tcPr>
                    <a:lnL w="12700">
                      <a:solidFill>
                        <a:schemeClr val="tx1"/>
                      </a:solidFill>
                    </a:lnL>
                    <a:lnR w="12700">
                      <a:solidFill>
                        <a:schemeClr val="tx1"/>
                      </a:solidFill>
                    </a:lnR>
                    <a:lnT w="12700">
                      <a:solidFill>
                        <a:schemeClr val="tx1"/>
                      </a:solidFill>
                    </a:lnT>
                    <a:lnB w="12700">
                      <a:solidFill>
                        <a:schemeClr val="tx1"/>
                      </a:solidFill>
                    </a:lnB>
                    <a:solidFill>
                      <a:schemeClr val="tx2"/>
                    </a:solidFill>
                  </a:tcPr>
                </a:tc>
                <a:tc>
                  <a:txBody>
                    <a:bodyPr/>
                    <a:lstStyle/>
                    <a:p>
                      <a:pPr lvl="0">
                        <a:buNone/>
                      </a:pPr>
                      <a:r>
                        <a:rPr lang="en-US" sz="1600" b="0" i="0" u="none" strike="noStrike" noProof="0" dirty="0"/>
                        <a:t>Have active projects utilizing and supporting CSPH resources or submit at least one grant application every other year (as PI, Co-I, mentor) that utilizes CSPH resources</a:t>
                      </a:r>
                      <a:endParaRPr lang="en-US" dirty="0"/>
                    </a:p>
                    <a:p>
                      <a:pPr lvl="0">
                        <a:buNone/>
                      </a:pPr>
                      <a:endParaRPr lang="en-US" sz="1600" b="0" i="0" u="none" strike="noStrike" noProof="0" dirty="0"/>
                    </a:p>
                    <a:p>
                      <a:pPr lvl="0">
                        <a:buNone/>
                      </a:pPr>
                      <a:r>
                        <a:rPr lang="en-US" sz="1600" b="0" i="0" u="none" strike="noStrike" noProof="0" dirty="0">
                          <a:latin typeface="Calibri"/>
                        </a:rPr>
                        <a:t>Include CSPH resources and staff in grant submission funding</a:t>
                      </a:r>
                      <a:endParaRPr lang="en-US" sz="1600"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400" dirty="0"/>
                        <a:t>N/A</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507556676"/>
                  </a:ext>
                </a:extLst>
              </a:tr>
            </a:tbl>
          </a:graphicData>
        </a:graphic>
      </p:graphicFrame>
    </p:spTree>
    <p:extLst>
      <p:ext uri="{BB962C8B-B14F-4D97-AF65-F5344CB8AC3E}">
        <p14:creationId xmlns:p14="http://schemas.microsoft.com/office/powerpoint/2010/main" val="954433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ACE1D-B22D-69ED-713E-844A0B981BFA}"/>
              </a:ext>
            </a:extLst>
          </p:cNvPr>
          <p:cNvSpPr>
            <a:spLocks noGrp="1"/>
          </p:cNvSpPr>
          <p:nvPr>
            <p:ph type="title"/>
          </p:nvPr>
        </p:nvSpPr>
        <p:spPr/>
        <p:txBody>
          <a:bodyPr/>
          <a:lstStyle/>
          <a:p>
            <a:r>
              <a:rPr lang="en-US" dirty="0"/>
              <a:t>Research Dissemination &amp; Media Guidelines</a:t>
            </a:r>
          </a:p>
        </p:txBody>
      </p:sp>
      <p:sp>
        <p:nvSpPr>
          <p:cNvPr id="4" name="Content Placeholder 3">
            <a:extLst>
              <a:ext uri="{FF2B5EF4-FFF2-40B4-BE49-F238E27FC236}">
                <a16:creationId xmlns:a16="http://schemas.microsoft.com/office/drawing/2014/main" id="{D9DC752F-68E8-7A5A-8A7E-1AD96F756C0D}"/>
              </a:ext>
            </a:extLst>
          </p:cNvPr>
          <p:cNvSpPr>
            <a:spLocks noGrp="1"/>
          </p:cNvSpPr>
          <p:nvPr>
            <p:ph idx="1"/>
          </p:nvPr>
        </p:nvSpPr>
        <p:spPr>
          <a:xfrm>
            <a:off x="641350" y="1212575"/>
            <a:ext cx="10902950" cy="5121550"/>
          </a:xfrm>
        </p:spPr>
        <p:txBody>
          <a:bodyPr/>
          <a:lstStyle/>
          <a:p>
            <a:r>
              <a:rPr lang="en-US" dirty="0"/>
              <a:t>If you have a paper accepted, please share the following information with </a:t>
            </a:r>
            <a:r>
              <a:rPr lang="en-US" b="1" dirty="0"/>
              <a:t>Alison Kou (CSPH Communications Specialist):</a:t>
            </a:r>
          </a:p>
          <a:p>
            <a:endParaRPr lang="en-US" sz="800" dirty="0"/>
          </a:p>
          <a:p>
            <a:pPr marL="804863" lvl="1" indent="-342900"/>
            <a:r>
              <a:rPr lang="en-US" dirty="0"/>
              <a:t>CV-ready citation (all authors, title, journal, acceptance date)</a:t>
            </a:r>
          </a:p>
          <a:p>
            <a:pPr marL="804863" lvl="1" indent="-342900"/>
            <a:r>
              <a:rPr lang="en-US" dirty="0"/>
              <a:t>Copy of the manuscript/abstract</a:t>
            </a:r>
          </a:p>
          <a:p>
            <a:pPr marL="804863" lvl="1" indent="-342900"/>
            <a:r>
              <a:rPr lang="en-US" dirty="0"/>
              <a:t>3-5 key messages</a:t>
            </a:r>
          </a:p>
          <a:p>
            <a:pPr marL="804863" lvl="1" indent="-342900"/>
            <a:r>
              <a:rPr lang="en-US" dirty="0"/>
              <a:t>Anticipated publication date </a:t>
            </a:r>
          </a:p>
          <a:p>
            <a:pPr marL="804863" lvl="1" indent="-342900"/>
            <a:r>
              <a:rPr lang="en-US" dirty="0"/>
              <a:t>Your dissemination strategy: will you need a visual abstract, infographic, press release, or social media support? All requests should be </a:t>
            </a:r>
            <a:r>
              <a:rPr lang="en-US" b="1" dirty="0"/>
              <a:t>made at least 2 weeks in advance </a:t>
            </a:r>
            <a:r>
              <a:rPr lang="en-US" dirty="0"/>
              <a:t>of publication.</a:t>
            </a:r>
          </a:p>
          <a:p>
            <a:pPr lvl="1" indent="0">
              <a:buNone/>
            </a:pPr>
            <a:endParaRPr lang="en-US" dirty="0"/>
          </a:p>
          <a:p>
            <a:r>
              <a:rPr lang="en-US" dirty="0"/>
              <a:t>If you have been contacted for interviews, podcasts, or are writing an op-ed, please reach out to Alison Kou. If external media has already reached out to you, please contact Jessica Pastore, BWH Director of External Communications, for support and guidance, and inform Alison Kou. </a:t>
            </a:r>
          </a:p>
          <a:p>
            <a:endParaRPr lang="en-US" dirty="0"/>
          </a:p>
          <a:p>
            <a:r>
              <a:rPr lang="en-US" dirty="0"/>
              <a:t>Alison Kou </a:t>
            </a:r>
            <a:r>
              <a:rPr lang="en-US" dirty="0">
                <a:hlinkClick r:id="rId2"/>
              </a:rPr>
              <a:t>akou@bwh.harvard.edu</a:t>
            </a:r>
            <a:endParaRPr lang="en-US" dirty="0"/>
          </a:p>
          <a:p>
            <a:r>
              <a:rPr lang="en-US" dirty="0"/>
              <a:t>Jessica Pastore </a:t>
            </a:r>
            <a:r>
              <a:rPr lang="en-US" dirty="0">
                <a:hlinkClick r:id="rId3"/>
              </a:rPr>
              <a:t>jpastore@bwh.harvard.edu</a:t>
            </a:r>
            <a:r>
              <a:rPr lang="en-US" dirty="0"/>
              <a:t> </a:t>
            </a:r>
          </a:p>
        </p:txBody>
      </p:sp>
    </p:spTree>
    <p:extLst>
      <p:ext uri="{BB962C8B-B14F-4D97-AF65-F5344CB8AC3E}">
        <p14:creationId xmlns:p14="http://schemas.microsoft.com/office/powerpoint/2010/main" val="4055856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63BB3-4575-1669-FE13-CE9D0B37BD08}"/>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BB4CE1F6-09B7-9E88-567D-3837F12C809F}"/>
              </a:ext>
            </a:extLst>
          </p:cNvPr>
          <p:cNvSpPr>
            <a:spLocks noGrp="1"/>
          </p:cNvSpPr>
          <p:nvPr>
            <p:ph type="body" sz="half" idx="2"/>
          </p:nvPr>
        </p:nvSpPr>
        <p:spPr>
          <a:xfrm>
            <a:off x="1170432" y="4209421"/>
            <a:ext cx="5863100" cy="914401"/>
          </a:xfrm>
        </p:spPr>
        <p:txBody>
          <a:bodyPr/>
          <a:lstStyle/>
          <a:p>
            <a:r>
              <a:rPr lang="en-US" dirty="0"/>
              <a:t>For questions, please contact Melissa Poleo</a:t>
            </a:r>
          </a:p>
          <a:p>
            <a:r>
              <a:rPr lang="en-US" dirty="0">
                <a:hlinkClick r:id="rId2"/>
              </a:rPr>
              <a:t>mpoleo@bwh.harvard.edu</a:t>
            </a:r>
            <a:r>
              <a:rPr lang="en-US" dirty="0"/>
              <a:t> </a:t>
            </a:r>
          </a:p>
        </p:txBody>
      </p:sp>
      <p:sp>
        <p:nvSpPr>
          <p:cNvPr id="4" name="Text Placeholder 2">
            <a:extLst>
              <a:ext uri="{FF2B5EF4-FFF2-40B4-BE49-F238E27FC236}">
                <a16:creationId xmlns:a16="http://schemas.microsoft.com/office/drawing/2014/main" id="{CA5E79C3-2CD6-21B5-C9FE-EE3D10D721D3}"/>
              </a:ext>
            </a:extLst>
          </p:cNvPr>
          <p:cNvSpPr txBox="1">
            <a:spLocks/>
          </p:cNvSpPr>
          <p:nvPr/>
        </p:nvSpPr>
        <p:spPr>
          <a:xfrm>
            <a:off x="1170432" y="5224211"/>
            <a:ext cx="5863100" cy="91440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200" b="0" kern="1200">
                <a:solidFill>
                  <a:schemeClr val="tx1"/>
                </a:solidFill>
                <a:latin typeface="+mn-lt"/>
                <a:ea typeface="+mn-ea"/>
                <a:cs typeface="+mn-cs"/>
              </a:defRPr>
            </a:lvl1pPr>
            <a:lvl2pPr marL="457200" indent="0" algn="l" defTabSz="914400" rtl="0" eaLnBrk="1" latinLnBrk="0" hangingPunct="1">
              <a:lnSpc>
                <a:spcPct val="100000"/>
              </a:lnSpc>
              <a:spcBef>
                <a:spcPts val="0"/>
              </a:spcBef>
              <a:buSzPct val="95000"/>
              <a:buFont typeface="Arial" panose="020B0604020202020204" pitchFamily="34" charset="0"/>
              <a:buNone/>
              <a:tabLst/>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buFont typeface="Calibri" panose="020F0502020204030204" pitchFamily="34" charset="0"/>
              <a:buNone/>
              <a:tabLst/>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buSzPct val="80000"/>
              <a:buFont typeface="Wingdings" pitchFamily="2" charset="2"/>
              <a:buNone/>
              <a:tabLst/>
              <a:defRPr sz="1000" kern="1200">
                <a:solidFill>
                  <a:schemeClr val="tx1"/>
                </a:solidFill>
                <a:latin typeface="+mn-lt"/>
                <a:ea typeface="+mn-ea"/>
                <a:cs typeface="+mn-cs"/>
              </a:defRPr>
            </a:lvl4pPr>
            <a:lvl5pPr marL="1828800" indent="0" algn="l" defTabSz="914400" rtl="0" eaLnBrk="1" latinLnBrk="0" hangingPunct="1">
              <a:lnSpc>
                <a:spcPct val="100000"/>
              </a:lnSpc>
              <a:spcBef>
                <a:spcPts val="0"/>
              </a:spcBef>
              <a:buSzPct val="90000"/>
              <a:buFont typeface="System Font Regular"/>
              <a:buNone/>
              <a:tabLst/>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solidFill>
                  <a:schemeClr val="accent2"/>
                </a:solidFill>
              </a:rPr>
              <a:t>Website: csph.brighamandwomens.org </a:t>
            </a:r>
          </a:p>
          <a:p>
            <a:r>
              <a:rPr lang="en-US" dirty="0">
                <a:solidFill>
                  <a:schemeClr val="accent2"/>
                </a:solidFill>
              </a:rPr>
              <a:t>Twitter: @CSPH_BWH</a:t>
            </a:r>
          </a:p>
        </p:txBody>
      </p:sp>
    </p:spTree>
    <p:extLst>
      <p:ext uri="{BB962C8B-B14F-4D97-AF65-F5344CB8AC3E}">
        <p14:creationId xmlns:p14="http://schemas.microsoft.com/office/powerpoint/2010/main" val="2054541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230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64153" y="1304926"/>
            <a:ext cx="5612245" cy="5029199"/>
          </a:xfrm>
        </p:spPr>
        <p:txBody>
          <a:bodyPr>
            <a:normAutofit/>
          </a:bodyPr>
          <a:lstStyle/>
          <a:p>
            <a:r>
              <a:rPr lang="en-US" sz="1800" dirty="0"/>
              <a:t>Our work at CSPH brings together the following fields:</a:t>
            </a:r>
          </a:p>
          <a:p>
            <a:endParaRPr lang="en-US" sz="1800" dirty="0"/>
          </a:p>
          <a:p>
            <a:pPr lvl="1"/>
            <a:r>
              <a:rPr lang="en-US" sz="1800" b="1" dirty="0"/>
              <a:t>Health Services Research: </a:t>
            </a:r>
            <a:r>
              <a:rPr lang="en-US" sz="1800" i="1" dirty="0"/>
              <a:t>research that examines access to, and the use, costs, quality, delivery, organization, financing, and outcomes of health care services to produce new knowledge about the structure, processes, and effects of health services for individuals and populations </a:t>
            </a:r>
          </a:p>
          <a:p>
            <a:pPr lvl="1"/>
            <a:r>
              <a:rPr lang="en-US" sz="1800" b="1" dirty="0"/>
              <a:t>Clinical Outcomes Research: </a:t>
            </a:r>
            <a:r>
              <a:rPr lang="en-US" sz="1800" i="1" dirty="0"/>
              <a:t>research that seeks to identify and measure the link between treatments or interventions delivered and the actual outcomes achieved </a:t>
            </a:r>
            <a:endParaRPr lang="en-US" sz="1800" dirty="0"/>
          </a:p>
          <a:p>
            <a:pPr lvl="1"/>
            <a:r>
              <a:rPr lang="en-US" sz="1800" b="1" dirty="0"/>
              <a:t>Epidemiology of Surgery</a:t>
            </a:r>
            <a:r>
              <a:rPr lang="en-US" sz="1800" dirty="0"/>
              <a:t>: </a:t>
            </a:r>
            <a:r>
              <a:rPr lang="en-US" sz="1800" i="1" dirty="0"/>
              <a:t>the study of the distribution and determinants of health-related states or events in specified populations and the application of this study to the control of health problems, specifically related to surgery</a:t>
            </a:r>
            <a:endParaRPr lang="en-US" sz="1400" dirty="0"/>
          </a:p>
        </p:txBody>
      </p:sp>
      <p:grpSp>
        <p:nvGrpSpPr>
          <p:cNvPr id="14" name="Group 13">
            <a:extLst>
              <a:ext uri="{FF2B5EF4-FFF2-40B4-BE49-F238E27FC236}">
                <a16:creationId xmlns:a16="http://schemas.microsoft.com/office/drawing/2014/main" id="{EFE36249-6A4F-B347-86F8-5700564075E0}"/>
              </a:ext>
            </a:extLst>
          </p:cNvPr>
          <p:cNvGrpSpPr/>
          <p:nvPr/>
        </p:nvGrpSpPr>
        <p:grpSpPr>
          <a:xfrm>
            <a:off x="6299200" y="1452226"/>
            <a:ext cx="2743200" cy="2743200"/>
            <a:chOff x="9132743" y="2420875"/>
            <a:chExt cx="4114800" cy="4114800"/>
          </a:xfrm>
          <a:solidFill>
            <a:schemeClr val="tx2"/>
          </a:solidFill>
        </p:grpSpPr>
        <p:sp>
          <p:nvSpPr>
            <p:cNvPr id="8" name="Oval 7">
              <a:extLst>
                <a:ext uri="{FF2B5EF4-FFF2-40B4-BE49-F238E27FC236}">
                  <a16:creationId xmlns:a16="http://schemas.microsoft.com/office/drawing/2014/main" id="{724185FE-B4D5-7149-B6F2-3AF4E22D6844}"/>
                </a:ext>
              </a:extLst>
            </p:cNvPr>
            <p:cNvSpPr>
              <a:spLocks noChangeAspect="1"/>
            </p:cNvSpPr>
            <p:nvPr/>
          </p:nvSpPr>
          <p:spPr>
            <a:xfrm>
              <a:off x="9132743" y="2420875"/>
              <a:ext cx="4114800" cy="41148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TextBox 10">
              <a:extLst>
                <a:ext uri="{FF2B5EF4-FFF2-40B4-BE49-F238E27FC236}">
                  <a16:creationId xmlns:a16="http://schemas.microsoft.com/office/drawing/2014/main" id="{F38EB4E5-408A-5F4D-A0FD-6A51F020964A}"/>
                </a:ext>
              </a:extLst>
            </p:cNvPr>
            <p:cNvSpPr txBox="1"/>
            <p:nvPr/>
          </p:nvSpPr>
          <p:spPr>
            <a:xfrm>
              <a:off x="10275743" y="3758505"/>
              <a:ext cx="1828800" cy="1431450"/>
            </a:xfrm>
            <a:prstGeom prst="rect">
              <a:avLst/>
            </a:prstGeom>
            <a:grpFill/>
          </p:spPr>
          <p:txBody>
            <a:bodyPr wrap="square" rtlCol="0">
              <a:spAutoFit/>
            </a:bodyPr>
            <a:lstStyle/>
            <a:p>
              <a:pPr algn="ctr"/>
              <a:r>
                <a:rPr lang="en-US" sz="1867" b="1" dirty="0"/>
                <a:t>Health Services Research</a:t>
              </a:r>
            </a:p>
          </p:txBody>
        </p:sp>
      </p:grpSp>
      <p:grpSp>
        <p:nvGrpSpPr>
          <p:cNvPr id="16" name="Group 15">
            <a:extLst>
              <a:ext uri="{FF2B5EF4-FFF2-40B4-BE49-F238E27FC236}">
                <a16:creationId xmlns:a16="http://schemas.microsoft.com/office/drawing/2014/main" id="{9573AA4D-09F5-6543-AC87-644A731A5F90}"/>
              </a:ext>
            </a:extLst>
          </p:cNvPr>
          <p:cNvGrpSpPr/>
          <p:nvPr/>
        </p:nvGrpSpPr>
        <p:grpSpPr>
          <a:xfrm>
            <a:off x="7366000" y="3244688"/>
            <a:ext cx="2743200" cy="2743200"/>
            <a:chOff x="10954616" y="5143500"/>
            <a:chExt cx="4114800" cy="4114800"/>
          </a:xfrm>
          <a:solidFill>
            <a:srgbClr val="5C068A">
              <a:alpha val="69020"/>
            </a:srgbClr>
          </a:solidFill>
        </p:grpSpPr>
        <p:sp>
          <p:nvSpPr>
            <p:cNvPr id="10" name="Oval 9">
              <a:extLst>
                <a:ext uri="{FF2B5EF4-FFF2-40B4-BE49-F238E27FC236}">
                  <a16:creationId xmlns:a16="http://schemas.microsoft.com/office/drawing/2014/main" id="{07FED264-DCEA-D84A-9875-2F50C7B4391E}"/>
                </a:ext>
              </a:extLst>
            </p:cNvPr>
            <p:cNvSpPr>
              <a:spLocks noChangeAspect="1"/>
            </p:cNvSpPr>
            <p:nvPr/>
          </p:nvSpPr>
          <p:spPr>
            <a:xfrm>
              <a:off x="10954616" y="5143500"/>
              <a:ext cx="4114800" cy="4114800"/>
            </a:xfrm>
            <a:prstGeom prst="ellipse">
              <a:avLst/>
            </a:prstGeom>
            <a:solidFill>
              <a:schemeClr val="accent5">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TextBox 11">
              <a:extLst>
                <a:ext uri="{FF2B5EF4-FFF2-40B4-BE49-F238E27FC236}">
                  <a16:creationId xmlns:a16="http://schemas.microsoft.com/office/drawing/2014/main" id="{A1F73D97-4041-2843-9F97-D527A61447B3}"/>
                </a:ext>
              </a:extLst>
            </p:cNvPr>
            <p:cNvSpPr txBox="1"/>
            <p:nvPr/>
          </p:nvSpPr>
          <p:spPr>
            <a:xfrm>
              <a:off x="11694102" y="6912018"/>
              <a:ext cx="2635827" cy="1000466"/>
            </a:xfrm>
            <a:prstGeom prst="rect">
              <a:avLst/>
            </a:prstGeom>
            <a:noFill/>
          </p:spPr>
          <p:txBody>
            <a:bodyPr wrap="square" rtlCol="0">
              <a:spAutoFit/>
            </a:bodyPr>
            <a:lstStyle/>
            <a:p>
              <a:pPr algn="ctr"/>
              <a:r>
                <a:rPr lang="en-US" sz="1867" b="1" dirty="0"/>
                <a:t>Epidemiology of Surgery</a:t>
              </a:r>
            </a:p>
          </p:txBody>
        </p:sp>
      </p:grpSp>
      <p:grpSp>
        <p:nvGrpSpPr>
          <p:cNvPr id="15" name="Group 14">
            <a:extLst>
              <a:ext uri="{FF2B5EF4-FFF2-40B4-BE49-F238E27FC236}">
                <a16:creationId xmlns:a16="http://schemas.microsoft.com/office/drawing/2014/main" id="{111684C9-3A86-0C44-BBA6-8B5E312CA47F}"/>
              </a:ext>
            </a:extLst>
          </p:cNvPr>
          <p:cNvGrpSpPr/>
          <p:nvPr/>
        </p:nvGrpSpPr>
        <p:grpSpPr>
          <a:xfrm>
            <a:off x="8432800" y="1467246"/>
            <a:ext cx="2743200" cy="2743200"/>
            <a:chOff x="12656127" y="2438193"/>
            <a:chExt cx="4114800" cy="4114800"/>
          </a:xfrm>
          <a:solidFill>
            <a:srgbClr val="0077CA">
              <a:alpha val="62353"/>
            </a:srgbClr>
          </a:solidFill>
        </p:grpSpPr>
        <p:sp>
          <p:nvSpPr>
            <p:cNvPr id="9" name="Oval 8">
              <a:extLst>
                <a:ext uri="{FF2B5EF4-FFF2-40B4-BE49-F238E27FC236}">
                  <a16:creationId xmlns:a16="http://schemas.microsoft.com/office/drawing/2014/main" id="{834DED1A-7108-8147-9710-A2EC2EC5AD28}"/>
                </a:ext>
              </a:extLst>
            </p:cNvPr>
            <p:cNvSpPr>
              <a:spLocks noChangeAspect="1"/>
            </p:cNvSpPr>
            <p:nvPr/>
          </p:nvSpPr>
          <p:spPr>
            <a:xfrm>
              <a:off x="12656127" y="2438193"/>
              <a:ext cx="4114800" cy="41148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TextBox 12">
              <a:extLst>
                <a:ext uri="{FF2B5EF4-FFF2-40B4-BE49-F238E27FC236}">
                  <a16:creationId xmlns:a16="http://schemas.microsoft.com/office/drawing/2014/main" id="{6A0B10C0-D757-6542-B72F-1970AD6DE6DC}"/>
                </a:ext>
              </a:extLst>
            </p:cNvPr>
            <p:cNvSpPr txBox="1"/>
            <p:nvPr/>
          </p:nvSpPr>
          <p:spPr>
            <a:xfrm>
              <a:off x="13686560" y="3758505"/>
              <a:ext cx="2057400" cy="1431450"/>
            </a:xfrm>
            <a:prstGeom prst="rect">
              <a:avLst/>
            </a:prstGeom>
            <a:noFill/>
          </p:spPr>
          <p:txBody>
            <a:bodyPr wrap="square" rtlCol="0">
              <a:spAutoFit/>
            </a:bodyPr>
            <a:lstStyle/>
            <a:p>
              <a:pPr algn="ctr"/>
              <a:r>
                <a:rPr lang="en-US" sz="1867" b="1" dirty="0"/>
                <a:t>Clinical Outcomes</a:t>
              </a:r>
            </a:p>
            <a:p>
              <a:pPr algn="ctr"/>
              <a:r>
                <a:rPr lang="en-US" sz="1867" b="1" dirty="0"/>
                <a:t>Research</a:t>
              </a:r>
            </a:p>
          </p:txBody>
        </p:sp>
      </p:grpSp>
      <p:sp>
        <p:nvSpPr>
          <p:cNvPr id="2" name="Title 1">
            <a:extLst>
              <a:ext uri="{FF2B5EF4-FFF2-40B4-BE49-F238E27FC236}">
                <a16:creationId xmlns:a16="http://schemas.microsoft.com/office/drawing/2014/main" id="{9D36A565-A113-4B90-B95F-BC6C759A3E93}"/>
              </a:ext>
            </a:extLst>
          </p:cNvPr>
          <p:cNvSpPr txBox="1">
            <a:spLocks/>
          </p:cNvSpPr>
          <p:nvPr/>
        </p:nvSpPr>
        <p:spPr>
          <a:xfrm>
            <a:off x="641350" y="523875"/>
            <a:ext cx="10902950" cy="956516"/>
          </a:xfrm>
          <a:prstGeom prst="rect">
            <a:avLst/>
          </a:prstGeom>
        </p:spPr>
        <p:txBody>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dirty="0"/>
              <a:t>CSPH lies at the Intersection of Surgery and Public Health</a:t>
            </a:r>
          </a:p>
        </p:txBody>
      </p:sp>
    </p:spTree>
    <p:extLst>
      <p:ext uri="{BB962C8B-B14F-4D97-AF65-F5344CB8AC3E}">
        <p14:creationId xmlns:p14="http://schemas.microsoft.com/office/powerpoint/2010/main" val="2117810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352AE0F2-4102-144F-8994-A80C28AFEAB8}"/>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9" name="Object 8" hidden="1">
                        <a:extLst>
                          <a:ext uri="{FF2B5EF4-FFF2-40B4-BE49-F238E27FC236}">
                            <a16:creationId xmlns:a16="http://schemas.microsoft.com/office/drawing/2014/main" id="{352AE0F2-4102-144F-8994-A80C28AFEAB8}"/>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17B35AC9-0294-7347-84E2-3F89EF7586BA}"/>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2" name="Title 1">
            <a:extLst>
              <a:ext uri="{FF2B5EF4-FFF2-40B4-BE49-F238E27FC236}">
                <a16:creationId xmlns:a16="http://schemas.microsoft.com/office/drawing/2014/main" id="{E89A09BD-ACC0-BF4B-93E7-B64B4EC9C140}"/>
              </a:ext>
            </a:extLst>
          </p:cNvPr>
          <p:cNvSpPr>
            <a:spLocks noGrp="1"/>
          </p:cNvSpPr>
          <p:nvPr>
            <p:ph type="title"/>
          </p:nvPr>
        </p:nvSpPr>
        <p:spPr/>
        <p:txBody>
          <a:bodyPr/>
          <a:lstStyle/>
          <a:p>
            <a:r>
              <a:rPr lang="en-US" dirty="0"/>
              <a:t>Our Mission &amp; Goals</a:t>
            </a:r>
          </a:p>
        </p:txBody>
      </p:sp>
      <p:sp>
        <p:nvSpPr>
          <p:cNvPr id="4" name="Footer Placeholder 3">
            <a:extLst>
              <a:ext uri="{FF2B5EF4-FFF2-40B4-BE49-F238E27FC236}">
                <a16:creationId xmlns:a16="http://schemas.microsoft.com/office/drawing/2014/main" id="{24BD70B6-B850-2D43-86FC-7A787676A932}"/>
              </a:ext>
            </a:extLst>
          </p:cNvPr>
          <p:cNvSpPr>
            <a:spLocks noGrp="1"/>
          </p:cNvSpPr>
          <p:nvPr>
            <p:ph type="ftr" sz="quarter" idx="15"/>
          </p:nvPr>
        </p:nvSpPr>
        <p:spPr/>
        <p:txBody>
          <a:bodyPr/>
          <a:lstStyle/>
          <a:p>
            <a:r>
              <a:rPr lang="en-US" dirty="0"/>
              <a:t>Brigham and Women’s Hospital – Center for Surgery and Public Health</a:t>
            </a:r>
          </a:p>
        </p:txBody>
      </p:sp>
      <p:sp>
        <p:nvSpPr>
          <p:cNvPr id="14" name="Rectangle 13">
            <a:extLst>
              <a:ext uri="{FF2B5EF4-FFF2-40B4-BE49-F238E27FC236}">
                <a16:creationId xmlns:a16="http://schemas.microsoft.com/office/drawing/2014/main" id="{DF5FB1B3-01E2-D424-6EB3-41D881B860B7}"/>
              </a:ext>
            </a:extLst>
          </p:cNvPr>
          <p:cNvSpPr/>
          <p:nvPr/>
        </p:nvSpPr>
        <p:spPr>
          <a:xfrm>
            <a:off x="641350" y="1175656"/>
            <a:ext cx="4888593" cy="48930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a:extLst>
              <a:ext uri="{FF2B5EF4-FFF2-40B4-BE49-F238E27FC236}">
                <a16:creationId xmlns:a16="http://schemas.microsoft.com/office/drawing/2014/main" id="{54768FE7-7B5D-3381-9046-A1C58807456A}"/>
              </a:ext>
            </a:extLst>
          </p:cNvPr>
          <p:cNvSpPr txBox="1"/>
          <p:nvPr/>
        </p:nvSpPr>
        <p:spPr>
          <a:xfrm>
            <a:off x="937489" y="1543500"/>
            <a:ext cx="4297589" cy="3970318"/>
          </a:xfrm>
          <a:prstGeom prst="rect">
            <a:avLst/>
          </a:prstGeom>
          <a:noFill/>
        </p:spPr>
        <p:txBody>
          <a:bodyPr wrap="square" lIns="91440" tIns="45720" rIns="91440" bIns="45720" rtlCol="0" anchor="t">
            <a:spAutoFit/>
          </a:bodyPr>
          <a:lstStyle/>
          <a:p>
            <a:r>
              <a:rPr lang="en-US" sz="2800" dirty="0">
                <a:ea typeface="+mn-lt"/>
                <a:cs typeface="+mn-lt"/>
              </a:rPr>
              <a:t>To advance </a:t>
            </a:r>
            <a:r>
              <a:rPr lang="en-US" sz="2800" b="1" dirty="0">
                <a:ea typeface="+mn-lt"/>
                <a:cs typeface="+mn-lt"/>
              </a:rPr>
              <a:t>high-quality</a:t>
            </a:r>
            <a:r>
              <a:rPr lang="en-US" sz="2800" dirty="0">
                <a:ea typeface="+mn-lt"/>
                <a:cs typeface="+mn-lt"/>
              </a:rPr>
              <a:t>, </a:t>
            </a:r>
            <a:r>
              <a:rPr lang="en-US" sz="2800" b="1" dirty="0">
                <a:ea typeface="+mn-lt"/>
                <a:cs typeface="+mn-lt"/>
              </a:rPr>
              <a:t>equitable</a:t>
            </a:r>
            <a:r>
              <a:rPr lang="en-US" sz="2800" dirty="0">
                <a:ea typeface="+mn-lt"/>
                <a:cs typeface="+mn-lt"/>
              </a:rPr>
              <a:t>, and </a:t>
            </a:r>
            <a:r>
              <a:rPr lang="en-US" sz="2800" b="1" dirty="0">
                <a:ea typeface="+mn-lt"/>
                <a:cs typeface="+mn-lt"/>
              </a:rPr>
              <a:t>person-centered</a:t>
            </a:r>
            <a:r>
              <a:rPr lang="en-US" sz="2800" dirty="0">
                <a:ea typeface="+mn-lt"/>
                <a:cs typeface="+mn-lt"/>
              </a:rPr>
              <a:t> surgical care in the U.S. and worldwide through impactful research that transforms surgical practice and develops leaders in surgical health services research.</a:t>
            </a:r>
          </a:p>
        </p:txBody>
      </p:sp>
      <p:sp>
        <p:nvSpPr>
          <p:cNvPr id="16" name="TextBox 15">
            <a:extLst>
              <a:ext uri="{FF2B5EF4-FFF2-40B4-BE49-F238E27FC236}">
                <a16:creationId xmlns:a16="http://schemas.microsoft.com/office/drawing/2014/main" id="{85210230-7BDC-DF07-AE80-190D78719B28}"/>
              </a:ext>
            </a:extLst>
          </p:cNvPr>
          <p:cNvSpPr txBox="1"/>
          <p:nvPr/>
        </p:nvSpPr>
        <p:spPr>
          <a:xfrm>
            <a:off x="7130634" y="1312246"/>
            <a:ext cx="4440321" cy="461665"/>
          </a:xfrm>
          <a:prstGeom prst="rect">
            <a:avLst/>
          </a:prstGeom>
          <a:noFill/>
        </p:spPr>
        <p:txBody>
          <a:bodyPr wrap="square" rtlCol="0">
            <a:spAutoFit/>
          </a:bodyPr>
          <a:lstStyle/>
          <a:p>
            <a:r>
              <a:rPr lang="en-US" sz="2400" dirty="0"/>
              <a:t>Expand &amp; Disseminate Knowledge</a:t>
            </a:r>
          </a:p>
        </p:txBody>
      </p:sp>
      <p:pic>
        <p:nvPicPr>
          <p:cNvPr id="22" name="Graphic 21" descr="Lightbulb and gear with solid fill">
            <a:extLst>
              <a:ext uri="{FF2B5EF4-FFF2-40B4-BE49-F238E27FC236}">
                <a16:creationId xmlns:a16="http://schemas.microsoft.com/office/drawing/2014/main" id="{6AB3BF69-2693-1F64-C0EA-9D6A999174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79954" y="1109715"/>
            <a:ext cx="866145" cy="866145"/>
          </a:xfrm>
          <a:prstGeom prst="rect">
            <a:avLst/>
          </a:prstGeom>
        </p:spPr>
      </p:pic>
      <p:grpSp>
        <p:nvGrpSpPr>
          <p:cNvPr id="32" name="Group 31">
            <a:extLst>
              <a:ext uri="{FF2B5EF4-FFF2-40B4-BE49-F238E27FC236}">
                <a16:creationId xmlns:a16="http://schemas.microsoft.com/office/drawing/2014/main" id="{87D9FCB0-AE18-8A47-CCF4-A0B8F7D75EE2}"/>
              </a:ext>
            </a:extLst>
          </p:cNvPr>
          <p:cNvGrpSpPr/>
          <p:nvPr/>
        </p:nvGrpSpPr>
        <p:grpSpPr>
          <a:xfrm>
            <a:off x="6093724" y="2027415"/>
            <a:ext cx="5060047" cy="866145"/>
            <a:chOff x="6093724" y="2027415"/>
            <a:chExt cx="5060047" cy="866145"/>
          </a:xfrm>
        </p:grpSpPr>
        <p:sp>
          <p:nvSpPr>
            <p:cNvPr id="17" name="TextBox 16">
              <a:extLst>
                <a:ext uri="{FF2B5EF4-FFF2-40B4-BE49-F238E27FC236}">
                  <a16:creationId xmlns:a16="http://schemas.microsoft.com/office/drawing/2014/main" id="{C4157918-7204-731B-CD6B-A855D24489F5}"/>
                </a:ext>
              </a:extLst>
            </p:cNvPr>
            <p:cNvSpPr txBox="1"/>
            <p:nvPr/>
          </p:nvSpPr>
          <p:spPr>
            <a:xfrm>
              <a:off x="7213599" y="2226589"/>
              <a:ext cx="3940172" cy="461665"/>
            </a:xfrm>
            <a:prstGeom prst="rect">
              <a:avLst/>
            </a:prstGeom>
            <a:noFill/>
          </p:spPr>
          <p:txBody>
            <a:bodyPr wrap="square" rtlCol="0">
              <a:spAutoFit/>
            </a:bodyPr>
            <a:lstStyle/>
            <a:p>
              <a:r>
                <a:rPr lang="en-US" sz="2400" dirty="0"/>
                <a:t>Transform Practice</a:t>
              </a:r>
            </a:p>
          </p:txBody>
        </p:sp>
        <p:pic>
          <p:nvPicPr>
            <p:cNvPr id="24" name="Graphic 23" descr="Doctor female with solid fill">
              <a:extLst>
                <a:ext uri="{FF2B5EF4-FFF2-40B4-BE49-F238E27FC236}">
                  <a16:creationId xmlns:a16="http://schemas.microsoft.com/office/drawing/2014/main" id="{94FFF15E-0956-9CEF-6A3F-C0BF47F99FC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93724" y="2027415"/>
              <a:ext cx="866145" cy="866145"/>
            </a:xfrm>
            <a:prstGeom prst="rect">
              <a:avLst/>
            </a:prstGeom>
          </p:spPr>
        </p:pic>
      </p:grpSp>
      <p:grpSp>
        <p:nvGrpSpPr>
          <p:cNvPr id="33" name="Group 32">
            <a:extLst>
              <a:ext uri="{FF2B5EF4-FFF2-40B4-BE49-F238E27FC236}">
                <a16:creationId xmlns:a16="http://schemas.microsoft.com/office/drawing/2014/main" id="{A50156D8-50E8-3CB8-2D44-DFD70C7A170E}"/>
              </a:ext>
            </a:extLst>
          </p:cNvPr>
          <p:cNvGrpSpPr/>
          <p:nvPr/>
        </p:nvGrpSpPr>
        <p:grpSpPr>
          <a:xfrm>
            <a:off x="6049283" y="3017946"/>
            <a:ext cx="5060945" cy="866145"/>
            <a:chOff x="6092825" y="3039273"/>
            <a:chExt cx="5060945" cy="866145"/>
          </a:xfrm>
        </p:grpSpPr>
        <p:sp>
          <p:nvSpPr>
            <p:cNvPr id="18" name="TextBox 17">
              <a:extLst>
                <a:ext uri="{FF2B5EF4-FFF2-40B4-BE49-F238E27FC236}">
                  <a16:creationId xmlns:a16="http://schemas.microsoft.com/office/drawing/2014/main" id="{01F96283-F3CB-85BC-4D26-0F7740791C53}"/>
                </a:ext>
              </a:extLst>
            </p:cNvPr>
            <p:cNvSpPr txBox="1"/>
            <p:nvPr/>
          </p:nvSpPr>
          <p:spPr>
            <a:xfrm>
              <a:off x="7213597" y="3238496"/>
              <a:ext cx="3940173" cy="461665"/>
            </a:xfrm>
            <a:prstGeom prst="rect">
              <a:avLst/>
            </a:prstGeom>
            <a:noFill/>
          </p:spPr>
          <p:txBody>
            <a:bodyPr wrap="square" rtlCol="0">
              <a:spAutoFit/>
            </a:bodyPr>
            <a:lstStyle/>
            <a:p>
              <a:r>
                <a:rPr lang="en-US" sz="2400" dirty="0"/>
                <a:t>Engage the Policy Community</a:t>
              </a:r>
            </a:p>
          </p:txBody>
        </p:sp>
        <p:pic>
          <p:nvPicPr>
            <p:cNvPr id="26" name="Graphic 25" descr="Handshake with solid fill">
              <a:extLst>
                <a:ext uri="{FF2B5EF4-FFF2-40B4-BE49-F238E27FC236}">
                  <a16:creationId xmlns:a16="http://schemas.microsoft.com/office/drawing/2014/main" id="{CD142FBA-FF2C-02E5-F378-94A236917DD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92825" y="3039273"/>
              <a:ext cx="866145" cy="866145"/>
            </a:xfrm>
            <a:prstGeom prst="rect">
              <a:avLst/>
            </a:prstGeom>
          </p:spPr>
        </p:pic>
      </p:grpSp>
      <p:grpSp>
        <p:nvGrpSpPr>
          <p:cNvPr id="35" name="Group 34">
            <a:extLst>
              <a:ext uri="{FF2B5EF4-FFF2-40B4-BE49-F238E27FC236}">
                <a16:creationId xmlns:a16="http://schemas.microsoft.com/office/drawing/2014/main" id="{6F1B8976-1ECB-960E-49C5-A3A62C327C15}"/>
              </a:ext>
            </a:extLst>
          </p:cNvPr>
          <p:cNvGrpSpPr/>
          <p:nvPr/>
        </p:nvGrpSpPr>
        <p:grpSpPr>
          <a:xfrm>
            <a:off x="6049283" y="4999357"/>
            <a:ext cx="5155747" cy="866145"/>
            <a:chOff x="6092825" y="4717238"/>
            <a:chExt cx="5155747" cy="866145"/>
          </a:xfrm>
        </p:grpSpPr>
        <p:sp>
          <p:nvSpPr>
            <p:cNvPr id="20" name="TextBox 19">
              <a:extLst>
                <a:ext uri="{FF2B5EF4-FFF2-40B4-BE49-F238E27FC236}">
                  <a16:creationId xmlns:a16="http://schemas.microsoft.com/office/drawing/2014/main" id="{95B3E0FF-6E9B-4862-03C2-DBC1B2D1E210}"/>
                </a:ext>
              </a:extLst>
            </p:cNvPr>
            <p:cNvSpPr txBox="1"/>
            <p:nvPr/>
          </p:nvSpPr>
          <p:spPr>
            <a:xfrm>
              <a:off x="7213600" y="4934603"/>
              <a:ext cx="4034972" cy="461665"/>
            </a:xfrm>
            <a:prstGeom prst="rect">
              <a:avLst/>
            </a:prstGeom>
            <a:noFill/>
          </p:spPr>
          <p:txBody>
            <a:bodyPr wrap="square" rtlCol="0">
              <a:spAutoFit/>
            </a:bodyPr>
            <a:lstStyle/>
            <a:p>
              <a:r>
                <a:rPr lang="en-US" sz="2400" dirty="0"/>
                <a:t>Build a Culture of Excellence</a:t>
              </a:r>
            </a:p>
          </p:txBody>
        </p:sp>
        <p:pic>
          <p:nvPicPr>
            <p:cNvPr id="28" name="Graphic 27" descr="Greek Temple with solid fill">
              <a:extLst>
                <a:ext uri="{FF2B5EF4-FFF2-40B4-BE49-F238E27FC236}">
                  <a16:creationId xmlns:a16="http://schemas.microsoft.com/office/drawing/2014/main" id="{ED1AF800-A434-C720-CD0A-2F51F97BAA4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92825" y="4717238"/>
              <a:ext cx="866145" cy="866145"/>
            </a:xfrm>
            <a:prstGeom prst="rect">
              <a:avLst/>
            </a:prstGeom>
          </p:spPr>
        </p:pic>
      </p:grpSp>
      <p:grpSp>
        <p:nvGrpSpPr>
          <p:cNvPr id="34" name="Group 33">
            <a:extLst>
              <a:ext uri="{FF2B5EF4-FFF2-40B4-BE49-F238E27FC236}">
                <a16:creationId xmlns:a16="http://schemas.microsoft.com/office/drawing/2014/main" id="{CF9119D8-E4EE-BAD4-E50A-81C7459B9E4B}"/>
              </a:ext>
            </a:extLst>
          </p:cNvPr>
          <p:cNvGrpSpPr/>
          <p:nvPr/>
        </p:nvGrpSpPr>
        <p:grpSpPr>
          <a:xfrm>
            <a:off x="6036922" y="3935646"/>
            <a:ext cx="5194270" cy="990146"/>
            <a:chOff x="6030824" y="3811881"/>
            <a:chExt cx="5194270" cy="990146"/>
          </a:xfrm>
        </p:grpSpPr>
        <p:sp>
          <p:nvSpPr>
            <p:cNvPr id="19" name="TextBox 18">
              <a:extLst>
                <a:ext uri="{FF2B5EF4-FFF2-40B4-BE49-F238E27FC236}">
                  <a16:creationId xmlns:a16="http://schemas.microsoft.com/office/drawing/2014/main" id="{A43EC760-8073-7228-3128-3322D3E15727}"/>
                </a:ext>
              </a:extLst>
            </p:cNvPr>
            <p:cNvSpPr txBox="1"/>
            <p:nvPr/>
          </p:nvSpPr>
          <p:spPr>
            <a:xfrm>
              <a:off x="7190122" y="4076121"/>
              <a:ext cx="4034972" cy="461665"/>
            </a:xfrm>
            <a:prstGeom prst="rect">
              <a:avLst/>
            </a:prstGeom>
            <a:noFill/>
          </p:spPr>
          <p:txBody>
            <a:bodyPr wrap="square" rtlCol="0">
              <a:spAutoFit/>
            </a:bodyPr>
            <a:lstStyle/>
            <a:p>
              <a:r>
                <a:rPr lang="en-US" sz="2400" dirty="0"/>
                <a:t>Train Future Leaders</a:t>
              </a:r>
            </a:p>
          </p:txBody>
        </p:sp>
        <p:pic>
          <p:nvPicPr>
            <p:cNvPr id="30" name="Graphic 29" descr="Users with solid fill">
              <a:extLst>
                <a:ext uri="{FF2B5EF4-FFF2-40B4-BE49-F238E27FC236}">
                  <a16:creationId xmlns:a16="http://schemas.microsoft.com/office/drawing/2014/main" id="{C17503E1-2826-7F8A-C02B-E2B90139772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30824" y="3811881"/>
              <a:ext cx="990146" cy="990146"/>
            </a:xfrm>
            <a:prstGeom prst="rect">
              <a:avLst/>
            </a:prstGeom>
          </p:spPr>
        </p:pic>
      </p:grpSp>
    </p:spTree>
    <p:extLst>
      <p:ext uri="{BB962C8B-B14F-4D97-AF65-F5344CB8AC3E}">
        <p14:creationId xmlns:p14="http://schemas.microsoft.com/office/powerpoint/2010/main" val="4219920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10D0C-5D75-E59B-CA77-9644A18F40EF}"/>
              </a:ext>
            </a:extLst>
          </p:cNvPr>
          <p:cNvSpPr>
            <a:spLocks noGrp="1"/>
          </p:cNvSpPr>
          <p:nvPr>
            <p:ph type="title"/>
          </p:nvPr>
        </p:nvSpPr>
        <p:spPr/>
        <p:txBody>
          <a:bodyPr/>
          <a:lstStyle/>
          <a:p>
            <a:r>
              <a:rPr lang="en-US" dirty="0"/>
              <a:t>Our Values</a:t>
            </a:r>
          </a:p>
        </p:txBody>
      </p:sp>
      <p:sp>
        <p:nvSpPr>
          <p:cNvPr id="3" name="Content Placeholder 2">
            <a:extLst>
              <a:ext uri="{FF2B5EF4-FFF2-40B4-BE49-F238E27FC236}">
                <a16:creationId xmlns:a16="http://schemas.microsoft.com/office/drawing/2014/main" id="{E61AC7A2-6612-5D25-4914-A1BD995DE531}"/>
              </a:ext>
            </a:extLst>
          </p:cNvPr>
          <p:cNvSpPr>
            <a:spLocks noGrp="1"/>
          </p:cNvSpPr>
          <p:nvPr>
            <p:ph idx="1"/>
          </p:nvPr>
        </p:nvSpPr>
        <p:spPr>
          <a:xfrm>
            <a:off x="641350" y="1344318"/>
            <a:ext cx="10902950" cy="4398114"/>
          </a:xfrm>
        </p:spPr>
        <p:txBody>
          <a:bodyPr vert="horz" lIns="0" tIns="0" rIns="0" bIns="0" rtlCol="0" anchor="t">
            <a:noAutofit/>
          </a:bodyPr>
          <a:lstStyle/>
          <a:p>
            <a:r>
              <a:rPr lang="en-US" sz="2400" dirty="0">
                <a:solidFill>
                  <a:srgbClr val="000000"/>
                </a:solidFill>
                <a:ea typeface="+mn-lt"/>
                <a:cs typeface="+mn-lt"/>
              </a:rPr>
              <a:t>CSPH accomplishes its mission by living and modeling our values</a:t>
            </a:r>
            <a:r>
              <a:rPr lang="en-US" sz="2400" dirty="0">
                <a:ea typeface="+mn-lt"/>
                <a:cs typeface="+mn-lt"/>
              </a:rPr>
              <a:t>, which is how we will treat and act towards each other.</a:t>
            </a:r>
            <a:endParaRPr lang="en-US" sz="2400" dirty="0">
              <a:ea typeface="+mn-lt"/>
              <a:cs typeface="Segoe UI"/>
            </a:endParaRPr>
          </a:p>
          <a:p>
            <a:pPr marL="342900" indent="-342900">
              <a:lnSpc>
                <a:spcPct val="150000"/>
              </a:lnSpc>
              <a:buChar char="•"/>
            </a:pPr>
            <a:endParaRPr lang="en-US" sz="2400" b="1" dirty="0">
              <a:solidFill>
                <a:srgbClr val="003A93"/>
              </a:solidFill>
              <a:ea typeface="+mn-lt"/>
              <a:cs typeface="Segoe UI"/>
            </a:endParaRPr>
          </a:p>
          <a:p>
            <a:pPr marL="285750" indent="-285750">
              <a:lnSpc>
                <a:spcPct val="150000"/>
              </a:lnSpc>
              <a:buFont typeface="Arial" panose="020B0604020202020204" pitchFamily="34" charset="0"/>
              <a:buChar char="•"/>
            </a:pPr>
            <a:endParaRPr lang="en-US" sz="1800" dirty="0">
              <a:solidFill>
                <a:srgbClr val="000000"/>
              </a:solidFill>
              <a:cs typeface="Calibri"/>
            </a:endParaRPr>
          </a:p>
        </p:txBody>
      </p:sp>
      <p:graphicFrame>
        <p:nvGraphicFramePr>
          <p:cNvPr id="5" name="Table 4">
            <a:extLst>
              <a:ext uri="{FF2B5EF4-FFF2-40B4-BE49-F238E27FC236}">
                <a16:creationId xmlns:a16="http://schemas.microsoft.com/office/drawing/2014/main" id="{64AA32EB-318A-DC21-6CA3-166A713C6B21}"/>
              </a:ext>
            </a:extLst>
          </p:cNvPr>
          <p:cNvGraphicFramePr>
            <a:graphicFrameLocks noGrp="1"/>
          </p:cNvGraphicFramePr>
          <p:nvPr/>
        </p:nvGraphicFramePr>
        <p:xfrm>
          <a:off x="687549" y="2671097"/>
          <a:ext cx="10691155" cy="2651760"/>
        </p:xfrm>
        <a:graphic>
          <a:graphicData uri="http://schemas.openxmlformats.org/drawingml/2006/table">
            <a:tbl>
              <a:tblPr firstRow="1" bandRow="1">
                <a:tableStyleId>{5940675A-B579-460E-94D1-54222C63F5DA}</a:tableStyleId>
              </a:tblPr>
              <a:tblGrid>
                <a:gridCol w="394137">
                  <a:extLst>
                    <a:ext uri="{9D8B030D-6E8A-4147-A177-3AD203B41FA5}">
                      <a16:colId xmlns:a16="http://schemas.microsoft.com/office/drawing/2014/main" val="3011031489"/>
                    </a:ext>
                  </a:extLst>
                </a:gridCol>
                <a:gridCol w="10297018">
                  <a:extLst>
                    <a:ext uri="{9D8B030D-6E8A-4147-A177-3AD203B41FA5}">
                      <a16:colId xmlns:a16="http://schemas.microsoft.com/office/drawing/2014/main" val="3218357124"/>
                    </a:ext>
                  </a:extLst>
                </a:gridCol>
              </a:tblGrid>
              <a:tr h="367862">
                <a:tc>
                  <a:txBody>
                    <a:bodyPr/>
                    <a:lstStyle/>
                    <a:p>
                      <a:pPr algn="ctr"/>
                      <a:r>
                        <a:rPr lang="en-US" sz="2200" b="1" dirty="0">
                          <a:solidFill>
                            <a:schemeClr val="bg1"/>
                          </a:solidFill>
                        </a:rPr>
                        <a:t>V</a:t>
                      </a:r>
                    </a:p>
                  </a:txBody>
                  <a:tcPr>
                    <a:solidFill>
                      <a:schemeClr val="accent1"/>
                    </a:solidFill>
                  </a:tcPr>
                </a:tc>
                <a:tc>
                  <a:txBody>
                    <a:bodyPr/>
                    <a:lstStyle/>
                    <a:p>
                      <a:pPr lvl="0" algn="l">
                        <a:lnSpc>
                          <a:spcPct val="100000"/>
                        </a:lnSpc>
                        <a:spcBef>
                          <a:spcPts val="0"/>
                        </a:spcBef>
                        <a:spcAft>
                          <a:spcPts val="0"/>
                        </a:spcAft>
                        <a:buNone/>
                      </a:pPr>
                      <a:r>
                        <a:rPr lang="en-US" sz="2300" b="1" i="0" u="none" strike="noStrike" noProof="0" dirty="0">
                          <a:solidFill>
                            <a:srgbClr val="0E101A"/>
                          </a:solidFill>
                          <a:latin typeface="Calibri"/>
                        </a:rPr>
                        <a:t>Value</a:t>
                      </a:r>
                      <a:r>
                        <a:rPr lang="en-US" sz="2300" b="0" i="0" u="none" strike="noStrike" noProof="0" dirty="0">
                          <a:solidFill>
                            <a:srgbClr val="0E101A"/>
                          </a:solidFill>
                          <a:latin typeface="Calibri"/>
                        </a:rPr>
                        <a:t> all voices in the work of improving surgical care.</a:t>
                      </a:r>
                      <a:endParaRPr lang="en-US" sz="2300" b="0" i="0" u="none" strike="noStrike" noProof="0">
                        <a:solidFill>
                          <a:srgbClr val="000000"/>
                        </a:solidFill>
                        <a:latin typeface="Calibri"/>
                      </a:endParaRPr>
                    </a:p>
                  </a:txBody>
                  <a:tcPr/>
                </a:tc>
                <a:extLst>
                  <a:ext uri="{0D108BD9-81ED-4DB2-BD59-A6C34878D82A}">
                    <a16:rowId xmlns:a16="http://schemas.microsoft.com/office/drawing/2014/main" val="127010773"/>
                  </a:ext>
                </a:extLst>
              </a:tr>
              <a:tr h="370840">
                <a:tc>
                  <a:txBody>
                    <a:bodyPr/>
                    <a:lstStyle/>
                    <a:p>
                      <a:pPr algn="ctr"/>
                      <a:r>
                        <a:rPr lang="en-US" sz="2200" b="1" dirty="0">
                          <a:solidFill>
                            <a:schemeClr val="bg1"/>
                          </a:solidFill>
                        </a:rPr>
                        <a:t>I</a:t>
                      </a:r>
                    </a:p>
                  </a:txBody>
                  <a:tcPr>
                    <a:solidFill>
                      <a:schemeClr val="accent1"/>
                    </a:solidFill>
                  </a:tcPr>
                </a:tc>
                <a:tc>
                  <a:txBody>
                    <a:bodyPr/>
                    <a:lstStyle/>
                    <a:p>
                      <a:pPr lvl="0">
                        <a:buNone/>
                      </a:pPr>
                      <a:r>
                        <a:rPr lang="en-US" sz="2300" b="1" i="0" u="none" strike="noStrike" noProof="0" dirty="0">
                          <a:solidFill>
                            <a:srgbClr val="0E101A"/>
                          </a:solidFill>
                          <a:latin typeface="Calibri"/>
                        </a:rPr>
                        <a:t>Invest</a:t>
                      </a:r>
                      <a:r>
                        <a:rPr lang="en-US" sz="2300" b="0" i="0" u="none" strike="noStrike" noProof="0" dirty="0">
                          <a:solidFill>
                            <a:srgbClr val="0E101A"/>
                          </a:solidFill>
                          <a:latin typeface="Calibri"/>
                        </a:rPr>
                        <a:t> in future generations of surgical researchers.</a:t>
                      </a:r>
                      <a:endParaRPr lang="en-US" sz="2300"/>
                    </a:p>
                  </a:txBody>
                  <a:tcPr/>
                </a:tc>
                <a:extLst>
                  <a:ext uri="{0D108BD9-81ED-4DB2-BD59-A6C34878D82A}">
                    <a16:rowId xmlns:a16="http://schemas.microsoft.com/office/drawing/2014/main" val="485725217"/>
                  </a:ext>
                </a:extLst>
              </a:tr>
              <a:tr h="370840">
                <a:tc>
                  <a:txBody>
                    <a:bodyPr/>
                    <a:lstStyle/>
                    <a:p>
                      <a:pPr algn="ctr"/>
                      <a:r>
                        <a:rPr lang="en-US" sz="2200" b="1" dirty="0">
                          <a:solidFill>
                            <a:schemeClr val="bg1"/>
                          </a:solidFill>
                        </a:rPr>
                        <a:t>T</a:t>
                      </a:r>
                    </a:p>
                  </a:txBody>
                  <a:tcPr>
                    <a:solidFill>
                      <a:schemeClr val="accent1"/>
                    </a:solidFill>
                  </a:tcPr>
                </a:tc>
                <a:tc>
                  <a:txBody>
                    <a:bodyPr/>
                    <a:lstStyle/>
                    <a:p>
                      <a:pPr marL="0" marR="0" lvl="0" indent="0" algn="l">
                        <a:lnSpc>
                          <a:spcPct val="100000"/>
                        </a:lnSpc>
                        <a:spcBef>
                          <a:spcPts val="0"/>
                        </a:spcBef>
                        <a:spcAft>
                          <a:spcPts val="0"/>
                        </a:spcAft>
                        <a:buNone/>
                      </a:pPr>
                      <a:r>
                        <a:rPr lang="en-US" sz="2300" b="1" i="0" u="none" strike="noStrike" noProof="0" dirty="0">
                          <a:solidFill>
                            <a:srgbClr val="0E101A"/>
                          </a:solidFill>
                          <a:latin typeface="Calibri"/>
                        </a:rPr>
                        <a:t>Treat</a:t>
                      </a:r>
                      <a:r>
                        <a:rPr lang="en-US" sz="2300" b="0" i="0" u="none" strike="noStrike" noProof="0" dirty="0">
                          <a:solidFill>
                            <a:srgbClr val="0E101A"/>
                          </a:solidFill>
                          <a:latin typeface="Calibri"/>
                        </a:rPr>
                        <a:t> each other with equal respect and dignity. </a:t>
                      </a:r>
                      <a:endParaRPr lang="en-US" sz="2300" b="0" i="0" u="none" strike="noStrike" noProof="0">
                        <a:solidFill>
                          <a:srgbClr val="000000"/>
                        </a:solidFill>
                        <a:latin typeface="Calibri"/>
                      </a:endParaRPr>
                    </a:p>
                  </a:txBody>
                  <a:tcPr/>
                </a:tc>
                <a:extLst>
                  <a:ext uri="{0D108BD9-81ED-4DB2-BD59-A6C34878D82A}">
                    <a16:rowId xmlns:a16="http://schemas.microsoft.com/office/drawing/2014/main" val="3792339917"/>
                  </a:ext>
                </a:extLst>
              </a:tr>
              <a:tr h="370840">
                <a:tc>
                  <a:txBody>
                    <a:bodyPr/>
                    <a:lstStyle/>
                    <a:p>
                      <a:pPr algn="ctr"/>
                      <a:r>
                        <a:rPr lang="en-US" sz="2200" b="1" dirty="0">
                          <a:solidFill>
                            <a:schemeClr val="bg1"/>
                          </a:solidFill>
                        </a:rPr>
                        <a:t>A</a:t>
                      </a:r>
                    </a:p>
                  </a:txBody>
                  <a:tcPr>
                    <a:solidFill>
                      <a:schemeClr val="accent1"/>
                    </a:solidFill>
                  </a:tcPr>
                </a:tc>
                <a:tc>
                  <a:txBody>
                    <a:bodyPr/>
                    <a:lstStyle/>
                    <a:p>
                      <a:pPr marL="0" marR="0" lvl="0" indent="0" algn="l">
                        <a:lnSpc>
                          <a:spcPct val="100000"/>
                        </a:lnSpc>
                        <a:spcBef>
                          <a:spcPts val="0"/>
                        </a:spcBef>
                        <a:spcAft>
                          <a:spcPts val="0"/>
                        </a:spcAft>
                        <a:buNone/>
                      </a:pPr>
                      <a:r>
                        <a:rPr lang="en-US" sz="2300" b="1" i="0" u="none" strike="noStrike" noProof="0" dirty="0">
                          <a:solidFill>
                            <a:srgbClr val="0E101A"/>
                          </a:solidFill>
                          <a:latin typeface="Calibri"/>
                        </a:rPr>
                        <a:t>Advocate</a:t>
                      </a:r>
                      <a:r>
                        <a:rPr lang="en-US" sz="2300" b="0" i="0" u="none" strike="noStrike" noProof="0" dirty="0">
                          <a:solidFill>
                            <a:srgbClr val="0E101A"/>
                          </a:solidFill>
                          <a:latin typeface="Calibri"/>
                        </a:rPr>
                        <a:t> for both patients and each other through inspiration and encouragement.</a:t>
                      </a:r>
                      <a:r>
                        <a:rPr lang="en-US" sz="2300" b="1" i="0" u="none" strike="noStrike" noProof="0" dirty="0">
                          <a:solidFill>
                            <a:srgbClr val="0E101A"/>
                          </a:solidFill>
                          <a:latin typeface="Calibri"/>
                        </a:rPr>
                        <a:t> </a:t>
                      </a:r>
                      <a:endParaRPr lang="en-US" sz="2300" b="0" i="0" u="none" strike="noStrike" noProof="0">
                        <a:solidFill>
                          <a:srgbClr val="000000"/>
                        </a:solidFill>
                        <a:latin typeface="Calibri"/>
                      </a:endParaRPr>
                    </a:p>
                  </a:txBody>
                  <a:tcPr/>
                </a:tc>
                <a:extLst>
                  <a:ext uri="{0D108BD9-81ED-4DB2-BD59-A6C34878D82A}">
                    <a16:rowId xmlns:a16="http://schemas.microsoft.com/office/drawing/2014/main" val="1785525747"/>
                  </a:ext>
                </a:extLst>
              </a:tr>
              <a:tr h="370840">
                <a:tc>
                  <a:txBody>
                    <a:bodyPr/>
                    <a:lstStyle/>
                    <a:p>
                      <a:pPr algn="ctr"/>
                      <a:r>
                        <a:rPr lang="en-US" sz="2200" b="1" dirty="0">
                          <a:solidFill>
                            <a:schemeClr val="bg1"/>
                          </a:solidFill>
                        </a:rPr>
                        <a:t>L</a:t>
                      </a:r>
                    </a:p>
                  </a:txBody>
                  <a:tcPr>
                    <a:solidFill>
                      <a:schemeClr val="accent1"/>
                    </a:solidFill>
                  </a:tcPr>
                </a:tc>
                <a:tc>
                  <a:txBody>
                    <a:bodyPr/>
                    <a:lstStyle/>
                    <a:p>
                      <a:pPr marL="0" marR="0" lvl="0" indent="0" algn="l">
                        <a:lnSpc>
                          <a:spcPct val="100000"/>
                        </a:lnSpc>
                        <a:spcBef>
                          <a:spcPts val="0"/>
                        </a:spcBef>
                        <a:spcAft>
                          <a:spcPts val="0"/>
                        </a:spcAft>
                        <a:buNone/>
                      </a:pPr>
                      <a:r>
                        <a:rPr lang="en-US" sz="2300" b="1" i="0" u="none" strike="noStrike" noProof="0" dirty="0">
                          <a:solidFill>
                            <a:srgbClr val="0E101A"/>
                          </a:solidFill>
                          <a:latin typeface="Calibri"/>
                        </a:rPr>
                        <a:t>Lead </a:t>
                      </a:r>
                      <a:r>
                        <a:rPr lang="en-US" sz="2300" b="0" i="0" u="none" strike="noStrike" noProof="0" dirty="0">
                          <a:solidFill>
                            <a:srgbClr val="0E101A"/>
                          </a:solidFill>
                          <a:latin typeface="Calibri"/>
                        </a:rPr>
                        <a:t>with integrity in the conduct and execution of our science and advocacy efforts.</a:t>
                      </a:r>
                      <a:endParaRPr lang="en-US" sz="2300" b="0" i="0" u="none" strike="noStrike" noProof="0">
                        <a:solidFill>
                          <a:srgbClr val="000000"/>
                        </a:solidFill>
                        <a:latin typeface="Calibri"/>
                      </a:endParaRPr>
                    </a:p>
                  </a:txBody>
                  <a:tcPr/>
                </a:tc>
                <a:extLst>
                  <a:ext uri="{0D108BD9-81ED-4DB2-BD59-A6C34878D82A}">
                    <a16:rowId xmlns:a16="http://schemas.microsoft.com/office/drawing/2014/main" val="2445208265"/>
                  </a:ext>
                </a:extLst>
              </a:tr>
              <a:tr h="370840">
                <a:tc>
                  <a:txBody>
                    <a:bodyPr/>
                    <a:lstStyle/>
                    <a:p>
                      <a:pPr algn="ctr"/>
                      <a:r>
                        <a:rPr lang="en-US" sz="2200" b="1" dirty="0">
                          <a:solidFill>
                            <a:schemeClr val="bg1"/>
                          </a:solidFill>
                        </a:rPr>
                        <a:t>S</a:t>
                      </a:r>
                    </a:p>
                  </a:txBody>
                  <a:tcPr>
                    <a:solidFill>
                      <a:schemeClr val="accent1"/>
                    </a:solidFill>
                  </a:tcPr>
                </a:tc>
                <a:tc>
                  <a:txBody>
                    <a:bodyPr/>
                    <a:lstStyle/>
                    <a:p>
                      <a:pPr lvl="0" algn="l">
                        <a:lnSpc>
                          <a:spcPct val="100000"/>
                        </a:lnSpc>
                        <a:spcBef>
                          <a:spcPts val="0"/>
                        </a:spcBef>
                        <a:spcAft>
                          <a:spcPts val="0"/>
                        </a:spcAft>
                        <a:buNone/>
                      </a:pPr>
                      <a:r>
                        <a:rPr lang="en-US" sz="2300" b="1" i="0" u="none" strike="noStrike" noProof="0" dirty="0">
                          <a:solidFill>
                            <a:srgbClr val="0E101A"/>
                          </a:solidFill>
                          <a:latin typeface="Calibri"/>
                        </a:rPr>
                        <a:t>Strive</a:t>
                      </a:r>
                      <a:r>
                        <a:rPr lang="en-US" sz="2300" b="0" i="0" u="none" strike="noStrike" noProof="0" dirty="0">
                          <a:solidFill>
                            <a:srgbClr val="0E101A"/>
                          </a:solidFill>
                          <a:latin typeface="Calibri"/>
                        </a:rPr>
                        <a:t> to foster a collaborative and supportive research environment.</a:t>
                      </a:r>
                      <a:endParaRPr lang="en-US" sz="2300" b="0" i="0" u="none" strike="noStrike" noProof="0">
                        <a:solidFill>
                          <a:srgbClr val="000000"/>
                        </a:solidFill>
                        <a:latin typeface="Calibri"/>
                      </a:endParaRPr>
                    </a:p>
                  </a:txBody>
                  <a:tcPr/>
                </a:tc>
                <a:extLst>
                  <a:ext uri="{0D108BD9-81ED-4DB2-BD59-A6C34878D82A}">
                    <a16:rowId xmlns:a16="http://schemas.microsoft.com/office/drawing/2014/main" val="3337690773"/>
                  </a:ext>
                </a:extLst>
              </a:tr>
            </a:tbl>
          </a:graphicData>
        </a:graphic>
      </p:graphicFrame>
      <p:sp>
        <p:nvSpPr>
          <p:cNvPr id="7" name="Footer Placeholder 3">
            <a:extLst>
              <a:ext uri="{FF2B5EF4-FFF2-40B4-BE49-F238E27FC236}">
                <a16:creationId xmlns:a16="http://schemas.microsoft.com/office/drawing/2014/main" id="{34235B64-45E3-DBE6-0AC5-36FAD3E76774}"/>
              </a:ext>
            </a:extLst>
          </p:cNvPr>
          <p:cNvSpPr>
            <a:spLocks noGrp="1"/>
          </p:cNvSpPr>
          <p:nvPr>
            <p:ph type="ftr" sz="quarter" idx="15"/>
          </p:nvPr>
        </p:nvSpPr>
        <p:spPr>
          <a:xfrm>
            <a:off x="3336324" y="6362188"/>
            <a:ext cx="7707596" cy="153888"/>
          </a:xfrm>
        </p:spPr>
        <p:txBody>
          <a:bodyPr/>
          <a:lstStyle/>
          <a:p>
            <a:r>
              <a:rPr lang="en-US" dirty="0"/>
              <a:t>Brigham and Women’s Hospital – Center for Surgery and Public Health</a:t>
            </a:r>
          </a:p>
        </p:txBody>
      </p:sp>
      <p:sp>
        <p:nvSpPr>
          <p:cNvPr id="9" name="Text Placeholder 8">
            <a:extLst>
              <a:ext uri="{FF2B5EF4-FFF2-40B4-BE49-F238E27FC236}">
                <a16:creationId xmlns:a16="http://schemas.microsoft.com/office/drawing/2014/main" id="{C9727162-B070-A3CC-C610-2F98CBDF0888}"/>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879547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80F9E-4372-244D-91CD-FCFEA47FFFDC}"/>
              </a:ext>
            </a:extLst>
          </p:cNvPr>
          <p:cNvSpPr>
            <a:spLocks noGrp="1"/>
          </p:cNvSpPr>
          <p:nvPr>
            <p:ph type="title"/>
          </p:nvPr>
        </p:nvSpPr>
        <p:spPr/>
        <p:txBody>
          <a:bodyPr/>
          <a:lstStyle/>
          <a:p>
            <a:r>
              <a:rPr lang="en-US" dirty="0"/>
              <a:t>CSPH is Committed to a Safe and Equitable Workplace</a:t>
            </a:r>
          </a:p>
        </p:txBody>
      </p:sp>
      <p:sp>
        <p:nvSpPr>
          <p:cNvPr id="5" name="Text Placeholder 4">
            <a:extLst>
              <a:ext uri="{FF2B5EF4-FFF2-40B4-BE49-F238E27FC236}">
                <a16:creationId xmlns:a16="http://schemas.microsoft.com/office/drawing/2014/main" id="{5249F66E-F1B1-DE42-B08D-F3C9DA6973D8}"/>
              </a:ext>
            </a:extLst>
          </p:cNvPr>
          <p:cNvSpPr>
            <a:spLocks noGrp="1"/>
          </p:cNvSpPr>
          <p:nvPr>
            <p:ph type="body" sz="quarter" idx="3"/>
          </p:nvPr>
        </p:nvSpPr>
        <p:spPr>
          <a:xfrm>
            <a:off x="626170" y="992526"/>
            <a:ext cx="8991600" cy="426508"/>
          </a:xfrm>
        </p:spPr>
        <p:txBody>
          <a:bodyPr>
            <a:normAutofit/>
          </a:bodyPr>
          <a:lstStyle/>
          <a:p>
            <a:r>
              <a:rPr lang="en-US" sz="2133" b="0" i="1" dirty="0"/>
              <a:t>We promote a positive environment and just culture in our research workplace by:</a:t>
            </a:r>
          </a:p>
        </p:txBody>
      </p:sp>
      <p:sp>
        <p:nvSpPr>
          <p:cNvPr id="6" name="Content Placeholder 5">
            <a:extLst>
              <a:ext uri="{FF2B5EF4-FFF2-40B4-BE49-F238E27FC236}">
                <a16:creationId xmlns:a16="http://schemas.microsoft.com/office/drawing/2014/main" id="{F46FCBC4-47B9-CF4F-B07F-B364AEFEF053}"/>
              </a:ext>
            </a:extLst>
          </p:cNvPr>
          <p:cNvSpPr>
            <a:spLocks noGrp="1"/>
          </p:cNvSpPr>
          <p:nvPr>
            <p:ph sz="quarter" idx="4"/>
          </p:nvPr>
        </p:nvSpPr>
        <p:spPr>
          <a:xfrm>
            <a:off x="4628497" y="3823951"/>
            <a:ext cx="2983555" cy="726282"/>
          </a:xfrm>
        </p:spPr>
        <p:txBody>
          <a:bodyPr>
            <a:normAutofit/>
          </a:bodyPr>
          <a:lstStyle/>
          <a:p>
            <a:pPr algn="ctr"/>
            <a:r>
              <a:rPr lang="en-US" sz="1800" b="1" dirty="0">
                <a:latin typeface="Calibri" panose="020F0502020204030204" pitchFamily="34" charset="0"/>
                <a:cs typeface="Calibri" panose="020F0502020204030204" pitchFamily="34" charset="0"/>
              </a:rPr>
              <a:t>Adhering to authorship guidelines</a:t>
            </a:r>
          </a:p>
        </p:txBody>
      </p:sp>
      <p:sp>
        <p:nvSpPr>
          <p:cNvPr id="12" name="Content Placeholder 5">
            <a:extLst>
              <a:ext uri="{FF2B5EF4-FFF2-40B4-BE49-F238E27FC236}">
                <a16:creationId xmlns:a16="http://schemas.microsoft.com/office/drawing/2014/main" id="{24A296C1-4954-CF44-829E-1BB4066046E0}"/>
              </a:ext>
            </a:extLst>
          </p:cNvPr>
          <p:cNvSpPr txBox="1">
            <a:spLocks/>
          </p:cNvSpPr>
          <p:nvPr/>
        </p:nvSpPr>
        <p:spPr>
          <a:xfrm>
            <a:off x="8003447" y="3820194"/>
            <a:ext cx="2983555" cy="726281"/>
          </a:xfrm>
          <a:prstGeom prst="rect">
            <a:avLst/>
          </a:prstGeom>
        </p:spPr>
        <p:txBody>
          <a:bodyPr vert="horz" lIns="60960" tIns="30480" rIns="60960" bIns="3048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ctr">
              <a:buNone/>
            </a:pPr>
            <a:r>
              <a:rPr lang="en-US" sz="1800" b="1" dirty="0">
                <a:latin typeface="Calibri" panose="020F0502020204030204" pitchFamily="34" charset="0"/>
                <a:cs typeface="Calibri" panose="020F0502020204030204" pitchFamily="34" charset="0"/>
              </a:rPr>
              <a:t>Providing training on equity in the workplace</a:t>
            </a:r>
          </a:p>
        </p:txBody>
      </p:sp>
      <p:sp>
        <p:nvSpPr>
          <p:cNvPr id="13" name="Content Placeholder 5">
            <a:extLst>
              <a:ext uri="{FF2B5EF4-FFF2-40B4-BE49-F238E27FC236}">
                <a16:creationId xmlns:a16="http://schemas.microsoft.com/office/drawing/2014/main" id="{D0FE4750-D2ED-C14E-8F2F-CD3A4D273AE4}"/>
              </a:ext>
            </a:extLst>
          </p:cNvPr>
          <p:cNvSpPr txBox="1">
            <a:spLocks/>
          </p:cNvSpPr>
          <p:nvPr/>
        </p:nvSpPr>
        <p:spPr>
          <a:xfrm>
            <a:off x="761482" y="3823951"/>
            <a:ext cx="3217618" cy="726281"/>
          </a:xfrm>
          <a:prstGeom prst="rect">
            <a:avLst/>
          </a:prstGeom>
        </p:spPr>
        <p:txBody>
          <a:bodyPr vert="horz" lIns="60960" tIns="30480" rIns="60960" bIns="3048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ctr">
              <a:buNone/>
            </a:pPr>
            <a:r>
              <a:rPr lang="en-US" sz="1800" b="1" dirty="0">
                <a:latin typeface="Calibri" panose="020F0502020204030204" pitchFamily="34" charset="0"/>
                <a:cs typeface="Calibri" panose="020F0502020204030204" pitchFamily="34" charset="0"/>
              </a:rPr>
              <a:t>Committing to diversity, equity, and inclusion</a:t>
            </a:r>
          </a:p>
        </p:txBody>
      </p:sp>
      <p:sp>
        <p:nvSpPr>
          <p:cNvPr id="14" name="Content Placeholder 5">
            <a:extLst>
              <a:ext uri="{FF2B5EF4-FFF2-40B4-BE49-F238E27FC236}">
                <a16:creationId xmlns:a16="http://schemas.microsoft.com/office/drawing/2014/main" id="{F48A0E13-5958-B143-A8BD-01B4CB90FE0E}"/>
              </a:ext>
            </a:extLst>
          </p:cNvPr>
          <p:cNvSpPr txBox="1">
            <a:spLocks/>
          </p:cNvSpPr>
          <p:nvPr/>
        </p:nvSpPr>
        <p:spPr>
          <a:xfrm>
            <a:off x="614447" y="4550231"/>
            <a:ext cx="3511687" cy="1247155"/>
          </a:xfrm>
          <a:prstGeom prst="rect">
            <a:avLst/>
          </a:prstGeom>
        </p:spPr>
        <p:txBody>
          <a:bodyPr vert="horz" lIns="60960" tIns="30480" rIns="60960" bIns="3048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sz="1300" dirty="0">
                <a:latin typeface="Calibri" panose="020F0502020204030204" pitchFamily="34" charset="0"/>
                <a:cs typeface="Calibri" panose="020F0502020204030204" pitchFamily="34" charset="0"/>
              </a:rPr>
              <a:t>CSPH adheres to and supports the Brigham and Women’s Hospital and Harvard Medical School statements on </a:t>
            </a:r>
            <a:r>
              <a:rPr lang="en-US" sz="1300" b="1" dirty="0">
                <a:latin typeface="Calibri" panose="020F0502020204030204" pitchFamily="34" charset="0"/>
                <a:cs typeface="Calibri" panose="020F0502020204030204" pitchFamily="34" charset="0"/>
              </a:rPr>
              <a:t>Diversity, Equity, and Inclusion</a:t>
            </a:r>
          </a:p>
          <a:p>
            <a:r>
              <a:rPr lang="en-US" sz="1300" dirty="0">
                <a:latin typeface="Calibri" panose="020F0502020204030204" pitchFamily="34" charset="0"/>
                <a:cs typeface="Calibri" panose="020F0502020204030204" pitchFamily="34" charset="0"/>
              </a:rPr>
              <a:t>Learn more about the </a:t>
            </a:r>
            <a:r>
              <a:rPr lang="en-US" sz="1300" dirty="0">
                <a:latin typeface="Calibri" panose="020F0502020204030204" pitchFamily="34" charset="0"/>
                <a:cs typeface="Calibri" panose="020F0502020204030204" pitchFamily="34" charset="0"/>
                <a:hlinkClick r:id="rId3"/>
              </a:rPr>
              <a:t>STARS</a:t>
            </a:r>
            <a:r>
              <a:rPr lang="en-US" sz="1300" dirty="0">
                <a:latin typeface="Calibri" panose="020F0502020204030204" pitchFamily="34" charset="0"/>
                <a:cs typeface="Calibri" panose="020F0502020204030204" pitchFamily="34" charset="0"/>
              </a:rPr>
              <a:t>, </a:t>
            </a:r>
            <a:r>
              <a:rPr lang="en-US" sz="1300" dirty="0">
                <a:latin typeface="Calibri" panose="020F0502020204030204" pitchFamily="34" charset="0"/>
                <a:cs typeface="Calibri" panose="020F0502020204030204" pitchFamily="34" charset="0"/>
                <a:hlinkClick r:id="rId4"/>
              </a:rPr>
              <a:t>CURE</a:t>
            </a:r>
            <a:r>
              <a:rPr lang="en-US" sz="1300" dirty="0">
                <a:latin typeface="Calibri" panose="020F0502020204030204" pitchFamily="34" charset="0"/>
                <a:cs typeface="Calibri" panose="020F0502020204030204" pitchFamily="34" charset="0"/>
              </a:rPr>
              <a:t>, and </a:t>
            </a:r>
            <a:r>
              <a:rPr lang="en-US" sz="1300" dirty="0">
                <a:latin typeface="Calibri" panose="020F0502020204030204" pitchFamily="34" charset="0"/>
                <a:cs typeface="Calibri" panose="020F0502020204030204" pitchFamily="34" charset="0"/>
                <a:hlinkClick r:id="rId5"/>
              </a:rPr>
              <a:t>SSJP </a:t>
            </a:r>
            <a:r>
              <a:rPr lang="en-US" sz="1300" dirty="0">
                <a:latin typeface="Calibri" panose="020F0502020204030204" pitchFamily="34" charset="0"/>
                <a:cs typeface="Calibri" panose="020F0502020204030204" pitchFamily="34" charset="0"/>
              </a:rPr>
              <a:t>programs at Brigham and Women’s Hospital</a:t>
            </a:r>
          </a:p>
        </p:txBody>
      </p:sp>
      <p:sp>
        <p:nvSpPr>
          <p:cNvPr id="3" name="Rectangle 2">
            <a:extLst>
              <a:ext uri="{FF2B5EF4-FFF2-40B4-BE49-F238E27FC236}">
                <a16:creationId xmlns:a16="http://schemas.microsoft.com/office/drawing/2014/main" id="{077593B1-C48F-123B-FF96-C6278588302B}"/>
              </a:ext>
            </a:extLst>
          </p:cNvPr>
          <p:cNvSpPr/>
          <p:nvPr/>
        </p:nvSpPr>
        <p:spPr>
          <a:xfrm>
            <a:off x="4767210" y="5134709"/>
            <a:ext cx="2763748" cy="13603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Content Placeholder 5">
            <a:extLst>
              <a:ext uri="{FF2B5EF4-FFF2-40B4-BE49-F238E27FC236}">
                <a16:creationId xmlns:a16="http://schemas.microsoft.com/office/drawing/2014/main" id="{0D14C470-B077-794F-BE22-3F10B85993F5}"/>
              </a:ext>
            </a:extLst>
          </p:cNvPr>
          <p:cNvSpPr txBox="1">
            <a:spLocks/>
          </p:cNvSpPr>
          <p:nvPr/>
        </p:nvSpPr>
        <p:spPr>
          <a:xfrm>
            <a:off x="8150481" y="4548353"/>
            <a:ext cx="2983555" cy="1250911"/>
          </a:xfrm>
          <a:prstGeom prst="rect">
            <a:avLst/>
          </a:prstGeom>
        </p:spPr>
        <p:txBody>
          <a:bodyPr vert="horz" lIns="60960" tIns="30480" rIns="60960" bIns="30480" rtlCol="0" anchor="t">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sz="1333" dirty="0">
                <a:latin typeface="Calibri" panose="020F0502020204030204" pitchFamily="34" charset="0"/>
                <a:cs typeface="Calibri" panose="020F0502020204030204" pitchFamily="34" charset="0"/>
              </a:rPr>
              <a:t>CSPH offers:</a:t>
            </a:r>
          </a:p>
          <a:p>
            <a:r>
              <a:rPr lang="en-US" sz="1333" dirty="0">
                <a:latin typeface="Calibri" panose="020F0502020204030204" pitchFamily="34" charset="0"/>
                <a:cs typeface="Calibri" panose="020F0502020204030204" pitchFamily="34" charset="0"/>
              </a:rPr>
              <a:t>Unconscious bias training</a:t>
            </a:r>
          </a:p>
          <a:p>
            <a:r>
              <a:rPr lang="en-US" sz="1333" dirty="0">
                <a:latin typeface="Calibri" panose="020F0502020204030204" pitchFamily="34" charset="0"/>
                <a:cs typeface="Calibri" panose="020F0502020204030204" pitchFamily="34" charset="0"/>
              </a:rPr>
              <a:t>The Justice, Equity, Diversion, and Inclusion (JEDI) Workshop Series</a:t>
            </a:r>
          </a:p>
          <a:p>
            <a:endParaRPr lang="en-US" sz="1300" dirty="0">
              <a:latin typeface="Calibri" panose="020F0502020204030204" pitchFamily="34" charset="0"/>
              <a:ea typeface="Calibri"/>
              <a:cs typeface="Calibri" panose="020F0502020204030204" pitchFamily="34" charset="0"/>
            </a:endParaRPr>
          </a:p>
        </p:txBody>
      </p:sp>
      <p:sp>
        <p:nvSpPr>
          <p:cNvPr id="16" name="Content Placeholder 5">
            <a:extLst>
              <a:ext uri="{FF2B5EF4-FFF2-40B4-BE49-F238E27FC236}">
                <a16:creationId xmlns:a16="http://schemas.microsoft.com/office/drawing/2014/main" id="{E0C017B7-CE22-DE47-8B5F-7BC9BB2BFF10}"/>
              </a:ext>
            </a:extLst>
          </p:cNvPr>
          <p:cNvSpPr txBox="1">
            <a:spLocks/>
          </p:cNvSpPr>
          <p:nvPr/>
        </p:nvSpPr>
        <p:spPr>
          <a:xfrm>
            <a:off x="4399019" y="4546475"/>
            <a:ext cx="3482247" cy="588233"/>
          </a:xfrm>
          <a:prstGeom prst="rect">
            <a:avLst/>
          </a:prstGeom>
        </p:spPr>
        <p:txBody>
          <a:bodyPr vert="horz" lIns="60960" tIns="30480" rIns="60960" bIns="3048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sz="1300" dirty="0">
                <a:latin typeface="Calibri" panose="020F0502020204030204" pitchFamily="34" charset="0"/>
                <a:cs typeface="Calibri" panose="020F0502020204030204" pitchFamily="34" charset="0"/>
              </a:rPr>
              <a:t>CSPH adheres to and supports the use of </a:t>
            </a:r>
            <a:r>
              <a:rPr lang="en-US" sz="1300" b="1" dirty="0">
                <a:latin typeface="Calibri" panose="020F0502020204030204" pitchFamily="34" charset="0"/>
                <a:cs typeface="Calibri" panose="020F0502020204030204" pitchFamily="34" charset="0"/>
              </a:rPr>
              <a:t>ICMJE Authorship Guidelines.</a:t>
            </a:r>
          </a:p>
        </p:txBody>
      </p:sp>
      <p:pic>
        <p:nvPicPr>
          <p:cNvPr id="24" name="Picture 3">
            <a:extLst>
              <a:ext uri="{FF2B5EF4-FFF2-40B4-BE49-F238E27FC236}">
                <a16:creationId xmlns:a16="http://schemas.microsoft.com/office/drawing/2014/main" id="{AA8121F9-8C6B-554A-A5E5-6E0C5477D648}"/>
              </a:ext>
            </a:extLst>
          </p:cNvPr>
          <p:cNvPicPr>
            <a:picLocks noChangeAspect="1"/>
          </p:cNvPicPr>
          <p:nvPr/>
        </p:nvPicPr>
        <p:blipFill>
          <a:blip r:embed="rId6"/>
          <a:srcRect/>
          <a:stretch>
            <a:fillRect/>
          </a:stretch>
        </p:blipFill>
        <p:spPr>
          <a:xfrm>
            <a:off x="1671007" y="1927788"/>
            <a:ext cx="1340299" cy="1470836"/>
          </a:xfrm>
          <a:prstGeom prst="rect">
            <a:avLst/>
          </a:prstGeom>
        </p:spPr>
      </p:pic>
      <p:pic>
        <p:nvPicPr>
          <p:cNvPr id="25" name="Picture 2">
            <a:extLst>
              <a:ext uri="{FF2B5EF4-FFF2-40B4-BE49-F238E27FC236}">
                <a16:creationId xmlns:a16="http://schemas.microsoft.com/office/drawing/2014/main" id="{3D4DADC8-3AE4-AB4F-B12B-09B25E939500}"/>
              </a:ext>
            </a:extLst>
          </p:cNvPr>
          <p:cNvPicPr>
            <a:picLocks noChangeAspect="1"/>
          </p:cNvPicPr>
          <p:nvPr/>
        </p:nvPicPr>
        <p:blipFill>
          <a:blip r:embed="rId7"/>
          <a:srcRect/>
          <a:stretch>
            <a:fillRect/>
          </a:stretch>
        </p:blipFill>
        <p:spPr>
          <a:xfrm>
            <a:off x="5384800" y="1993550"/>
            <a:ext cx="1422400" cy="1435450"/>
          </a:xfrm>
          <a:prstGeom prst="rect">
            <a:avLst/>
          </a:prstGeom>
        </p:spPr>
      </p:pic>
      <p:pic>
        <p:nvPicPr>
          <p:cNvPr id="26" name="Picture 4">
            <a:extLst>
              <a:ext uri="{FF2B5EF4-FFF2-40B4-BE49-F238E27FC236}">
                <a16:creationId xmlns:a16="http://schemas.microsoft.com/office/drawing/2014/main" id="{7B566775-DA14-734D-90D2-9083F2E49EEF}"/>
              </a:ext>
            </a:extLst>
          </p:cNvPr>
          <p:cNvPicPr>
            <a:picLocks noChangeAspect="1"/>
          </p:cNvPicPr>
          <p:nvPr/>
        </p:nvPicPr>
        <p:blipFill>
          <a:blip r:embed="rId8"/>
          <a:srcRect/>
          <a:stretch>
            <a:fillRect/>
          </a:stretch>
        </p:blipFill>
        <p:spPr>
          <a:xfrm>
            <a:off x="8839200" y="2114584"/>
            <a:ext cx="1312049" cy="1312049"/>
          </a:xfrm>
          <a:prstGeom prst="rect">
            <a:avLst/>
          </a:prstGeom>
        </p:spPr>
      </p:pic>
      <p:sp>
        <p:nvSpPr>
          <p:cNvPr id="4" name="Content Placeholder 5">
            <a:extLst>
              <a:ext uri="{FF2B5EF4-FFF2-40B4-BE49-F238E27FC236}">
                <a16:creationId xmlns:a16="http://schemas.microsoft.com/office/drawing/2014/main" id="{F746457A-6C0C-AD0A-25AA-9FD102083C81}"/>
              </a:ext>
            </a:extLst>
          </p:cNvPr>
          <p:cNvSpPr txBox="1">
            <a:spLocks/>
          </p:cNvSpPr>
          <p:nvPr/>
        </p:nvSpPr>
        <p:spPr>
          <a:xfrm>
            <a:off x="4869856" y="5272757"/>
            <a:ext cx="2578908" cy="1136026"/>
          </a:xfrm>
          <a:prstGeom prst="rect">
            <a:avLst/>
          </a:prstGeom>
        </p:spPr>
        <p:txBody>
          <a:bodyPr vert="horz" lIns="60960" tIns="30480" rIns="60960" bIns="3048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sz="1300" i="1" dirty="0">
                <a:latin typeface="Calibri" panose="020F0502020204030204" pitchFamily="34" charset="0"/>
                <a:cs typeface="Calibri" panose="020F0502020204030204" pitchFamily="34" charset="0"/>
              </a:rPr>
              <a:t>All research team members who make qualifying contributions to data acquisition and analysis should have the opportunity to contribute to writing or critical review.</a:t>
            </a:r>
          </a:p>
          <a:p>
            <a:endParaRPr lang="en-US" sz="13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1606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diagram of values and values&#10;&#10;Description automatically generated">
            <a:extLst>
              <a:ext uri="{FF2B5EF4-FFF2-40B4-BE49-F238E27FC236}">
                <a16:creationId xmlns:a16="http://schemas.microsoft.com/office/drawing/2014/main" id="{C399A450-D2FE-AD3B-B301-EEF52661C64E}"/>
              </a:ext>
            </a:extLst>
          </p:cNvPr>
          <p:cNvPicPr>
            <a:picLocks noChangeAspect="1"/>
          </p:cNvPicPr>
          <p:nvPr/>
        </p:nvPicPr>
        <p:blipFill rotWithShape="1">
          <a:blip r:embed="rId2"/>
          <a:srcRect l="5801" r="247" b="-277"/>
          <a:stretch/>
        </p:blipFill>
        <p:spPr>
          <a:xfrm>
            <a:off x="6009073" y="728427"/>
            <a:ext cx="5876704" cy="5610322"/>
          </a:xfrm>
          <a:prstGeom prst="rect">
            <a:avLst/>
          </a:prstGeom>
        </p:spPr>
      </p:pic>
      <p:sp>
        <p:nvSpPr>
          <p:cNvPr id="17" name="Title 1">
            <a:extLst>
              <a:ext uri="{FF2B5EF4-FFF2-40B4-BE49-F238E27FC236}">
                <a16:creationId xmlns:a16="http://schemas.microsoft.com/office/drawing/2014/main" id="{B89721EE-189E-D34F-C1DD-A3AE7F369F0D}"/>
              </a:ext>
            </a:extLst>
          </p:cNvPr>
          <p:cNvSpPr txBox="1">
            <a:spLocks/>
          </p:cNvSpPr>
          <p:nvPr/>
        </p:nvSpPr>
        <p:spPr>
          <a:xfrm>
            <a:off x="641350" y="523875"/>
            <a:ext cx="10902950" cy="956516"/>
          </a:xfrm>
          <a:prstGeom prst="rect">
            <a:avLst/>
          </a:prstGeom>
        </p:spPr>
        <p:txBody>
          <a:bodyPr lIns="91440" tIns="45720" rIns="91440" bIns="45720" anchor="t"/>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dirty="0"/>
              <a:t>Research Structure</a:t>
            </a:r>
          </a:p>
        </p:txBody>
      </p:sp>
      <p:sp>
        <p:nvSpPr>
          <p:cNvPr id="30" name="Content Placeholder 3">
            <a:extLst>
              <a:ext uri="{FF2B5EF4-FFF2-40B4-BE49-F238E27FC236}">
                <a16:creationId xmlns:a16="http://schemas.microsoft.com/office/drawing/2014/main" id="{FDA9C670-DF75-02BB-6C7B-0EAC07DEB39A}"/>
              </a:ext>
            </a:extLst>
          </p:cNvPr>
          <p:cNvSpPr txBox="1">
            <a:spLocks/>
          </p:cNvSpPr>
          <p:nvPr/>
        </p:nvSpPr>
        <p:spPr>
          <a:xfrm>
            <a:off x="647700" y="1269239"/>
            <a:ext cx="5271051" cy="1138411"/>
          </a:xfrm>
          <a:prstGeom prst="rect">
            <a:avLst/>
          </a:prstGeom>
        </p:spPr>
        <p:txBody>
          <a:bodyPr lIns="91440" tIns="45720" rIns="91440" bIns="45720" anchor="t">
            <a:normAutofit/>
          </a:bodyPr>
          <a:lst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All research, policy, and advocacy efforts within CSPH are guided by our common </a:t>
            </a:r>
            <a:r>
              <a:rPr lang="en-US" sz="2200" b="1" dirty="0"/>
              <a:t>values</a:t>
            </a:r>
            <a:r>
              <a:rPr lang="en-US" sz="2200" dirty="0"/>
              <a:t>.</a:t>
            </a:r>
            <a:endParaRPr lang="en-US" sz="2200" dirty="0">
              <a:ea typeface="Calibri"/>
              <a:cs typeface="Calibri"/>
            </a:endParaRPr>
          </a:p>
        </p:txBody>
      </p:sp>
      <p:sp>
        <p:nvSpPr>
          <p:cNvPr id="2" name="Content Placeholder 3">
            <a:extLst>
              <a:ext uri="{FF2B5EF4-FFF2-40B4-BE49-F238E27FC236}">
                <a16:creationId xmlns:a16="http://schemas.microsoft.com/office/drawing/2014/main" id="{B846762E-7744-1BF4-8923-9DAE77B4583C}"/>
              </a:ext>
            </a:extLst>
          </p:cNvPr>
          <p:cNvSpPr txBox="1">
            <a:spLocks/>
          </p:cNvSpPr>
          <p:nvPr/>
        </p:nvSpPr>
        <p:spPr>
          <a:xfrm>
            <a:off x="598757" y="4678041"/>
            <a:ext cx="5271051" cy="1122631"/>
          </a:xfrm>
          <a:prstGeom prst="rect">
            <a:avLst/>
          </a:prstGeom>
        </p:spPr>
        <p:txBody>
          <a:bodyPr lIns="91440" tIns="45720" rIns="91440" bIns="45720" anchor="t">
            <a:normAutofit/>
          </a:bodyPr>
          <a:lst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CSPH is organized into </a:t>
            </a:r>
            <a:r>
              <a:rPr lang="en-US" sz="2200" b="1" dirty="0"/>
              <a:t>four internal cores</a:t>
            </a:r>
            <a:r>
              <a:rPr lang="en-US" sz="2200" dirty="0"/>
              <a:t>. Each of these cores provide resources and expertise to support CSPH research. </a:t>
            </a:r>
            <a:endParaRPr lang="en-US" sz="2200" dirty="0">
              <a:ea typeface="Calibri"/>
              <a:cs typeface="Calibri"/>
            </a:endParaRPr>
          </a:p>
        </p:txBody>
      </p:sp>
      <p:sp>
        <p:nvSpPr>
          <p:cNvPr id="3" name="Content Placeholder 3">
            <a:extLst>
              <a:ext uri="{FF2B5EF4-FFF2-40B4-BE49-F238E27FC236}">
                <a16:creationId xmlns:a16="http://schemas.microsoft.com/office/drawing/2014/main" id="{E71A61E2-57F5-99EF-09C4-B11F7873BCEE}"/>
              </a:ext>
            </a:extLst>
          </p:cNvPr>
          <p:cNvSpPr txBox="1">
            <a:spLocks/>
          </p:cNvSpPr>
          <p:nvPr/>
        </p:nvSpPr>
        <p:spPr>
          <a:xfrm>
            <a:off x="598757" y="2667957"/>
            <a:ext cx="5271051" cy="1888925"/>
          </a:xfrm>
          <a:prstGeom prst="rect">
            <a:avLst/>
          </a:prstGeom>
        </p:spPr>
        <p:txBody>
          <a:bodyPr lIns="91440" tIns="45720" rIns="91440" bIns="45720" anchor="t">
            <a:normAutofit/>
          </a:bodyPr>
          <a:lst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CSPH has several </a:t>
            </a:r>
            <a:r>
              <a:rPr lang="en-US" sz="2200" b="1" dirty="0"/>
              <a:t>research interest areas </a:t>
            </a:r>
            <a:r>
              <a:rPr lang="en-US" sz="2200" dirty="0"/>
              <a:t>which reflect the investigative pursuits of our faculty and staff; these provide a forum to facilitate conversations, projects, and collaboration.</a:t>
            </a:r>
          </a:p>
        </p:txBody>
      </p:sp>
      <p:cxnSp>
        <p:nvCxnSpPr>
          <p:cNvPr id="6" name="Straight Connector 5">
            <a:extLst>
              <a:ext uri="{FF2B5EF4-FFF2-40B4-BE49-F238E27FC236}">
                <a16:creationId xmlns:a16="http://schemas.microsoft.com/office/drawing/2014/main" id="{057B1653-4CA0-D6FB-5DD3-47880DA68F54}"/>
              </a:ext>
            </a:extLst>
          </p:cNvPr>
          <p:cNvCxnSpPr>
            <a:cxnSpLocks/>
          </p:cNvCxnSpPr>
          <p:nvPr/>
        </p:nvCxnSpPr>
        <p:spPr>
          <a:xfrm>
            <a:off x="5585791" y="3243470"/>
            <a:ext cx="12821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BA3C98C-2C97-41F8-FF9E-AE06849BDAFE}"/>
              </a:ext>
            </a:extLst>
          </p:cNvPr>
          <p:cNvCxnSpPr>
            <a:cxnSpLocks/>
          </p:cNvCxnSpPr>
          <p:nvPr/>
        </p:nvCxnSpPr>
        <p:spPr>
          <a:xfrm>
            <a:off x="5431734" y="5262547"/>
            <a:ext cx="23009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C4FDB06-B4CA-DBA8-7253-0B1C0B1DCA5D}"/>
              </a:ext>
            </a:extLst>
          </p:cNvPr>
          <p:cNvCxnSpPr>
            <a:cxnSpLocks/>
          </p:cNvCxnSpPr>
          <p:nvPr/>
        </p:nvCxnSpPr>
        <p:spPr>
          <a:xfrm>
            <a:off x="5451751" y="1666462"/>
            <a:ext cx="17541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998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itle 1">
            <a:extLst>
              <a:ext uri="{FF2B5EF4-FFF2-40B4-BE49-F238E27FC236}">
                <a16:creationId xmlns:a16="http://schemas.microsoft.com/office/drawing/2014/main" id="{B2CB31B0-0333-C2D5-1497-448A76A92F2C}"/>
              </a:ext>
            </a:extLst>
          </p:cNvPr>
          <p:cNvSpPr txBox="1">
            <a:spLocks/>
          </p:cNvSpPr>
          <p:nvPr/>
        </p:nvSpPr>
        <p:spPr>
          <a:xfrm>
            <a:off x="641350" y="523875"/>
            <a:ext cx="3066861" cy="956516"/>
          </a:xfrm>
          <a:prstGeom prst="rect">
            <a:avLst/>
          </a:prstGeom>
        </p:spPr>
        <p:txBody>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r>
              <a:rPr lang="en-US" dirty="0"/>
              <a:t>Organizational Structure</a:t>
            </a:r>
          </a:p>
        </p:txBody>
      </p:sp>
      <p:pic>
        <p:nvPicPr>
          <p:cNvPr id="2" name="Picture 1" descr="A diagram of a company&#10;&#10;Description automatically generated">
            <a:extLst>
              <a:ext uri="{FF2B5EF4-FFF2-40B4-BE49-F238E27FC236}">
                <a16:creationId xmlns:a16="http://schemas.microsoft.com/office/drawing/2014/main" id="{4F4F5937-6C0C-B869-303B-FCC7F7E6A734}"/>
              </a:ext>
            </a:extLst>
          </p:cNvPr>
          <p:cNvPicPr>
            <a:picLocks noChangeAspect="1"/>
          </p:cNvPicPr>
          <p:nvPr/>
        </p:nvPicPr>
        <p:blipFill>
          <a:blip r:embed="rId2"/>
          <a:stretch>
            <a:fillRect/>
          </a:stretch>
        </p:blipFill>
        <p:spPr>
          <a:xfrm>
            <a:off x="1313646" y="100131"/>
            <a:ext cx="9124680" cy="6840827"/>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KalwcW6JQaN8ERAlEYoF1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UPzlTMbGlF.8CsAglFCvhA"/>
</p:tagLst>
</file>

<file path=ppt/theme/theme1.xml><?xml version="1.0" encoding="utf-8"?>
<a:theme xmlns:a="http://schemas.openxmlformats.org/drawingml/2006/main" name="MGB_standard_template_082020">
  <a:themeElements>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GB_standard_template_022021" id="{D73F0B1C-26EB-3F44-8AE0-474B42F0F61E}" vid="{68716181-CC01-2345-AB9B-FFE4016E16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8F0E497-1964-4141-B3F9-BD5C197F48F3}">
  <we:reference id="wa104381063" version="1.0.0.1" store="en-001" storeType="OMEX"/>
  <we:alternateReferences>
    <we:reference id="WA104381063"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MGB_standard_template_082020</Template>
  <TotalTime>21301</TotalTime>
  <Words>3046</Words>
  <Application>Microsoft Macintosh PowerPoint</Application>
  <PresentationFormat>Widescreen</PresentationFormat>
  <Paragraphs>506</Paragraphs>
  <Slides>35</Slides>
  <Notes>14</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7" baseType="lpstr">
      <vt:lpstr>Arial,Sans-Serif</vt:lpstr>
      <vt:lpstr>System Font Regular</vt:lpstr>
      <vt:lpstr>var( --e-global-typography-text-font-family )</vt:lpstr>
      <vt:lpstr>Arial</vt:lpstr>
      <vt:lpstr>Avenir Black</vt:lpstr>
      <vt:lpstr>Calibri</vt:lpstr>
      <vt:lpstr>Georgia</vt:lpstr>
      <vt:lpstr>Roboto</vt:lpstr>
      <vt:lpstr>Roboto Condensed</vt:lpstr>
      <vt:lpstr>Wingdings</vt:lpstr>
      <vt:lpstr>MGB_standard_template_082020</vt:lpstr>
      <vt:lpstr>think-cell Slide</vt:lpstr>
      <vt:lpstr>CSPH Faculty Orientation</vt:lpstr>
      <vt:lpstr>Table of Contents</vt:lpstr>
      <vt:lpstr>An Introduction to CSPH</vt:lpstr>
      <vt:lpstr>PowerPoint Presentation</vt:lpstr>
      <vt:lpstr>Our Mission &amp; Goals</vt:lpstr>
      <vt:lpstr>Our Values</vt:lpstr>
      <vt:lpstr>CSPH is Committed to a Safe and Equitable Workplace</vt:lpstr>
      <vt:lpstr>PowerPoint Presentation</vt:lpstr>
      <vt:lpstr>PowerPoint Presentation</vt:lpstr>
      <vt:lpstr>PowerPoint Presentation</vt:lpstr>
      <vt:lpstr>PowerPoint Presentation</vt:lpstr>
      <vt:lpstr>PowerPoint Presentation</vt:lpstr>
      <vt:lpstr>Research Fellowship Program</vt:lpstr>
      <vt:lpstr>PowerPoint Presentation</vt:lpstr>
      <vt:lpstr>PowerPoint Presentation</vt:lpstr>
      <vt:lpstr>Resources for Research Fellows</vt:lpstr>
      <vt:lpstr>PowerPoint Presentation</vt:lpstr>
      <vt:lpstr>Cores &amp; Resources</vt:lpstr>
      <vt:lpstr>PowerPoint Presentation</vt:lpstr>
      <vt:lpstr>PowerPoint Presentation</vt:lpstr>
      <vt:lpstr>PowerPoint Presentation</vt:lpstr>
      <vt:lpstr>PowerPoint Presentation</vt:lpstr>
      <vt:lpstr>PowerPoint Presentation</vt:lpstr>
      <vt:lpstr>Summary of Research Resources Available at CSPH</vt:lpstr>
      <vt:lpstr>Resources: CSPH Didactic Events</vt:lpstr>
      <vt:lpstr>Points of Contact</vt:lpstr>
      <vt:lpstr>Data Acquisition Process </vt:lpstr>
      <vt:lpstr>PowerPoint Presentation</vt:lpstr>
      <vt:lpstr>PowerPoint Presentation</vt:lpstr>
      <vt:lpstr>Data Sets Available at CSPH</vt:lpstr>
      <vt:lpstr>CSPH Faculty Expectations</vt:lpstr>
      <vt:lpstr>Faculty Requirements</vt:lpstr>
      <vt:lpstr>Research Dissemination &amp; Media Guidelines</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dc:title>
  <dc:creator>Williams, Wendy</dc:creator>
  <cp:lastModifiedBy>Kou, Alison</cp:lastModifiedBy>
  <cp:revision>330</cp:revision>
  <dcterms:created xsi:type="dcterms:W3CDTF">2021-06-25T13:50:07Z</dcterms:created>
  <dcterms:modified xsi:type="dcterms:W3CDTF">2024-05-02T18:35:21Z</dcterms:modified>
</cp:coreProperties>
</file>