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58" r:id="rId3"/>
    <p:sldId id="263" r:id="rId4"/>
    <p:sldId id="259" r:id="rId5"/>
    <p:sldId id="260" r:id="rId6"/>
    <p:sldId id="261" r:id="rId7"/>
    <p:sldId id="271" r:id="rId8"/>
    <p:sldId id="264" r:id="rId9"/>
    <p:sldId id="265" r:id="rId10"/>
    <p:sldId id="266" r:id="rId11"/>
    <p:sldId id="267" r:id="rId12"/>
    <p:sldId id="268" r:id="rId13"/>
    <p:sldId id="269" r:id="rId14"/>
    <p:sldId id="270" r:id="rId15"/>
    <p:sldId id="272" r:id="rId16"/>
    <p:sldId id="273" r:id="rId17"/>
    <p:sldId id="274" r:id="rId18"/>
    <p:sldId id="275" r:id="rId19"/>
    <p:sldId id="276" r:id="rId20"/>
    <p:sldId id="277" r:id="rId21"/>
    <p:sldId id="278" r:id="rId22"/>
    <p:sldId id="279" r:id="rId23"/>
    <p:sldId id="280" r:id="rId24"/>
    <p:sldId id="281" r:id="rId25"/>
    <p:sldId id="262"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1BA8F7B-FDCF-22C8-FBA1-A2BA0B3C3058}" name="Dacier, Brittany" initials="" userId="S::bdacier@bwh.harvard.edu::f2950579-c887-4feb-8216-f5f4d92298f3"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768"/>
    <p:restoredTop sz="77606"/>
  </p:normalViewPr>
  <p:slideViewPr>
    <p:cSldViewPr snapToGrid="0">
      <p:cViewPr varScale="1">
        <p:scale>
          <a:sx n="94" d="100"/>
          <a:sy n="94" d="100"/>
        </p:scale>
        <p:origin x="52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C688A2-9C1E-6045-AD47-1A51A5005830}" type="doc">
      <dgm:prSet loTypeId="urn:microsoft.com/office/officeart/2005/8/layout/chevron1" loCatId="" qsTypeId="urn:microsoft.com/office/officeart/2005/8/quickstyle/simple2" qsCatId="simple" csTypeId="urn:microsoft.com/office/officeart/2005/8/colors/accent1_3" csCatId="accent1" phldr="1"/>
      <dgm:spPr/>
      <dgm:t>
        <a:bodyPr/>
        <a:lstStyle/>
        <a:p>
          <a:endParaRPr lang="en-US"/>
        </a:p>
      </dgm:t>
    </dgm:pt>
    <dgm:pt modelId="{238AF09A-9BA1-804C-A333-376CE721F1AD}">
      <dgm:prSet phldrT="[Text]"/>
      <dgm:spPr/>
      <dgm:t>
        <a:bodyPr/>
        <a:lstStyle/>
        <a:p>
          <a:r>
            <a:rPr lang="en-US" dirty="0">
              <a:latin typeface="Calibri" panose="020F0502020204030204" pitchFamily="34" charset="0"/>
              <a:cs typeface="Calibri" panose="020F0502020204030204" pitchFamily="34" charset="0"/>
            </a:rPr>
            <a:t>Explanation</a:t>
          </a:r>
        </a:p>
      </dgm:t>
    </dgm:pt>
    <dgm:pt modelId="{8A479FF9-0C5E-584C-8E8E-495860FFEBEC}" type="parTrans" cxnId="{E3C2F42E-0A4F-764A-BE28-BBF8997BF8DC}">
      <dgm:prSet/>
      <dgm:spPr/>
      <dgm:t>
        <a:bodyPr/>
        <a:lstStyle/>
        <a:p>
          <a:endParaRPr lang="en-US">
            <a:latin typeface="Calibri" panose="020F0502020204030204" pitchFamily="34" charset="0"/>
            <a:cs typeface="Calibri" panose="020F0502020204030204" pitchFamily="34" charset="0"/>
          </a:endParaRPr>
        </a:p>
      </dgm:t>
    </dgm:pt>
    <dgm:pt modelId="{6CE5F0ED-A7CC-D141-B29E-D67FEA83C11F}" type="sibTrans" cxnId="{E3C2F42E-0A4F-764A-BE28-BBF8997BF8DC}">
      <dgm:prSet/>
      <dgm:spPr/>
      <dgm:t>
        <a:bodyPr/>
        <a:lstStyle/>
        <a:p>
          <a:endParaRPr lang="en-US">
            <a:latin typeface="Calibri" panose="020F0502020204030204" pitchFamily="34" charset="0"/>
            <a:cs typeface="Calibri" panose="020F0502020204030204" pitchFamily="34" charset="0"/>
          </a:endParaRPr>
        </a:p>
      </dgm:t>
    </dgm:pt>
    <dgm:pt modelId="{08372BD6-13C6-FD4C-B1E2-39AD0A4EFB12}">
      <dgm:prSet phldrT="[Text]"/>
      <dgm:spPr/>
      <dgm:t>
        <a:bodyPr/>
        <a:lstStyle/>
        <a:p>
          <a:r>
            <a:rPr lang="en-US" dirty="0">
              <a:latin typeface="Calibri" panose="020F0502020204030204" pitchFamily="34" charset="0"/>
              <a:cs typeface="Calibri" panose="020F0502020204030204" pitchFamily="34" charset="0"/>
            </a:rPr>
            <a:t>Dynamic Conversations</a:t>
          </a:r>
        </a:p>
      </dgm:t>
    </dgm:pt>
    <dgm:pt modelId="{248E6552-1AB3-6041-9A7C-8C71883AB436}" type="parTrans" cxnId="{F3405742-7C54-C140-81A8-19977BD15FD0}">
      <dgm:prSet/>
      <dgm:spPr/>
      <dgm:t>
        <a:bodyPr/>
        <a:lstStyle/>
        <a:p>
          <a:endParaRPr lang="en-US">
            <a:latin typeface="Calibri" panose="020F0502020204030204" pitchFamily="34" charset="0"/>
            <a:cs typeface="Calibri" panose="020F0502020204030204" pitchFamily="34" charset="0"/>
          </a:endParaRPr>
        </a:p>
      </dgm:t>
    </dgm:pt>
    <dgm:pt modelId="{ACF44922-E140-3446-BAE1-58612CDA2DA3}" type="sibTrans" cxnId="{F3405742-7C54-C140-81A8-19977BD15FD0}">
      <dgm:prSet/>
      <dgm:spPr/>
      <dgm:t>
        <a:bodyPr/>
        <a:lstStyle/>
        <a:p>
          <a:endParaRPr lang="en-US">
            <a:latin typeface="Calibri" panose="020F0502020204030204" pitchFamily="34" charset="0"/>
            <a:cs typeface="Calibri" panose="020F0502020204030204" pitchFamily="34" charset="0"/>
          </a:endParaRPr>
        </a:p>
      </dgm:t>
    </dgm:pt>
    <dgm:pt modelId="{92DB3619-2B79-0C4C-A644-CE42F4ECABFC}">
      <dgm:prSet phldrT="[Text]"/>
      <dgm:spPr/>
      <dgm:t>
        <a:bodyPr/>
        <a:lstStyle/>
        <a:p>
          <a:r>
            <a:rPr lang="en-US" dirty="0">
              <a:latin typeface="Calibri" panose="020F0502020204030204" pitchFamily="34" charset="0"/>
              <a:cs typeface="Calibri" panose="020F0502020204030204" pitchFamily="34" charset="0"/>
            </a:rPr>
            <a:t>Teach-back</a:t>
          </a:r>
        </a:p>
      </dgm:t>
    </dgm:pt>
    <dgm:pt modelId="{0BFE4E25-2003-8343-90BA-A4879A1F5D54}" type="parTrans" cxnId="{DC3AD56A-345A-B649-B4FF-DC489857F3CE}">
      <dgm:prSet/>
      <dgm:spPr/>
      <dgm:t>
        <a:bodyPr/>
        <a:lstStyle/>
        <a:p>
          <a:endParaRPr lang="en-US">
            <a:latin typeface="Calibri" panose="020F0502020204030204" pitchFamily="34" charset="0"/>
            <a:cs typeface="Calibri" panose="020F0502020204030204" pitchFamily="34" charset="0"/>
          </a:endParaRPr>
        </a:p>
      </dgm:t>
    </dgm:pt>
    <dgm:pt modelId="{A3016ADF-9966-E54D-A4F3-8C6D803E22F1}" type="sibTrans" cxnId="{DC3AD56A-345A-B649-B4FF-DC489857F3CE}">
      <dgm:prSet/>
      <dgm:spPr/>
      <dgm:t>
        <a:bodyPr/>
        <a:lstStyle/>
        <a:p>
          <a:endParaRPr lang="en-US">
            <a:latin typeface="Calibri" panose="020F0502020204030204" pitchFamily="34" charset="0"/>
            <a:cs typeface="Calibri" panose="020F0502020204030204" pitchFamily="34" charset="0"/>
          </a:endParaRPr>
        </a:p>
      </dgm:t>
    </dgm:pt>
    <dgm:pt modelId="{C6BE3A94-04C3-BD49-A964-EF5029F1B299}">
      <dgm:prSet/>
      <dgm:spPr/>
      <dgm:t>
        <a:bodyPr/>
        <a:lstStyle/>
        <a:p>
          <a:r>
            <a:rPr lang="en-US" dirty="0">
              <a:latin typeface="Calibri" panose="020F0502020204030204" pitchFamily="34" charset="0"/>
              <a:cs typeface="Calibri" panose="020F0502020204030204" pitchFamily="34" charset="0"/>
            </a:rPr>
            <a:t>Informed Consent Form</a:t>
          </a:r>
        </a:p>
      </dgm:t>
    </dgm:pt>
    <dgm:pt modelId="{06BBFE6D-AC02-5B42-B2DA-F4C4FD13ADE0}" type="parTrans" cxnId="{F106B33C-1AB1-354B-95B2-0F0B4B7B10FF}">
      <dgm:prSet/>
      <dgm:spPr/>
      <dgm:t>
        <a:bodyPr/>
        <a:lstStyle/>
        <a:p>
          <a:endParaRPr lang="en-US">
            <a:latin typeface="Calibri" panose="020F0502020204030204" pitchFamily="34" charset="0"/>
            <a:cs typeface="Calibri" panose="020F0502020204030204" pitchFamily="34" charset="0"/>
          </a:endParaRPr>
        </a:p>
      </dgm:t>
    </dgm:pt>
    <dgm:pt modelId="{777221ED-93EF-9C45-AB4D-201E85757ACD}" type="sibTrans" cxnId="{F106B33C-1AB1-354B-95B2-0F0B4B7B10FF}">
      <dgm:prSet/>
      <dgm:spPr/>
      <dgm:t>
        <a:bodyPr/>
        <a:lstStyle/>
        <a:p>
          <a:endParaRPr lang="en-US">
            <a:latin typeface="Calibri" panose="020F0502020204030204" pitchFamily="34" charset="0"/>
            <a:cs typeface="Calibri" panose="020F0502020204030204" pitchFamily="34" charset="0"/>
          </a:endParaRPr>
        </a:p>
      </dgm:t>
    </dgm:pt>
    <dgm:pt modelId="{CD90708D-C38A-684F-973E-C58E7B6078D7}" type="pres">
      <dgm:prSet presAssocID="{A8C688A2-9C1E-6045-AD47-1A51A5005830}" presName="Name0" presStyleCnt="0">
        <dgm:presLayoutVars>
          <dgm:dir/>
          <dgm:animLvl val="lvl"/>
          <dgm:resizeHandles val="exact"/>
        </dgm:presLayoutVars>
      </dgm:prSet>
      <dgm:spPr/>
    </dgm:pt>
    <dgm:pt modelId="{5C6148F1-5C06-AE4F-82F0-F8CE1AA01D5E}" type="pres">
      <dgm:prSet presAssocID="{238AF09A-9BA1-804C-A333-376CE721F1AD}" presName="parTxOnly" presStyleLbl="node1" presStyleIdx="0" presStyleCnt="4" custLinFactNeighborX="73041" custLinFactNeighborY="-80405">
        <dgm:presLayoutVars>
          <dgm:chMax val="0"/>
          <dgm:chPref val="0"/>
          <dgm:bulletEnabled val="1"/>
        </dgm:presLayoutVars>
      </dgm:prSet>
      <dgm:spPr/>
    </dgm:pt>
    <dgm:pt modelId="{A07E1186-4397-794D-A98A-C84468B51E15}" type="pres">
      <dgm:prSet presAssocID="{6CE5F0ED-A7CC-D141-B29E-D67FEA83C11F}" presName="parTxOnlySpace" presStyleCnt="0"/>
      <dgm:spPr/>
    </dgm:pt>
    <dgm:pt modelId="{A6179131-7282-E542-9EEA-32E89180A28E}" type="pres">
      <dgm:prSet presAssocID="{08372BD6-13C6-FD4C-B1E2-39AD0A4EFB12}" presName="parTxOnly" presStyleLbl="node1" presStyleIdx="1" presStyleCnt="4" custLinFactNeighborX="51214" custLinFactNeighborY="-80405">
        <dgm:presLayoutVars>
          <dgm:chMax val="0"/>
          <dgm:chPref val="0"/>
          <dgm:bulletEnabled val="1"/>
        </dgm:presLayoutVars>
      </dgm:prSet>
      <dgm:spPr/>
    </dgm:pt>
    <dgm:pt modelId="{798BC28E-5CAB-8040-A4FB-2BFAF897EE8C}" type="pres">
      <dgm:prSet presAssocID="{ACF44922-E140-3446-BAE1-58612CDA2DA3}" presName="parTxOnlySpace" presStyleCnt="0"/>
      <dgm:spPr/>
    </dgm:pt>
    <dgm:pt modelId="{C2AAE9FE-7B3B-564F-B750-720B32E4807E}" type="pres">
      <dgm:prSet presAssocID="{92DB3619-2B79-0C4C-A644-CE42F4ECABFC}" presName="parTxOnly" presStyleLbl="node1" presStyleIdx="2" presStyleCnt="4" custLinFactNeighborX="21105" custLinFactNeighborY="-82619">
        <dgm:presLayoutVars>
          <dgm:chMax val="0"/>
          <dgm:chPref val="0"/>
          <dgm:bulletEnabled val="1"/>
        </dgm:presLayoutVars>
      </dgm:prSet>
      <dgm:spPr/>
    </dgm:pt>
    <dgm:pt modelId="{7199EB78-0D17-5244-A0E0-74854349B488}" type="pres">
      <dgm:prSet presAssocID="{A3016ADF-9966-E54D-A4F3-8C6D803E22F1}" presName="parTxOnlySpace" presStyleCnt="0"/>
      <dgm:spPr/>
    </dgm:pt>
    <dgm:pt modelId="{853C6161-6372-4646-A986-CF2359EB2176}" type="pres">
      <dgm:prSet presAssocID="{C6BE3A94-04C3-BD49-A964-EF5029F1B299}" presName="parTxOnly" presStyleLbl="node1" presStyleIdx="3" presStyleCnt="4" custLinFactNeighborX="96248" custLinFactNeighborY="-81274">
        <dgm:presLayoutVars>
          <dgm:chMax val="0"/>
          <dgm:chPref val="0"/>
          <dgm:bulletEnabled val="1"/>
        </dgm:presLayoutVars>
      </dgm:prSet>
      <dgm:spPr/>
    </dgm:pt>
  </dgm:ptLst>
  <dgm:cxnLst>
    <dgm:cxn modelId="{083C9D11-FEAA-0D45-A222-A409CD3F1BD2}" type="presOf" srcId="{A8C688A2-9C1E-6045-AD47-1A51A5005830}" destId="{CD90708D-C38A-684F-973E-C58E7B6078D7}" srcOrd="0" destOrd="0" presId="urn:microsoft.com/office/officeart/2005/8/layout/chevron1"/>
    <dgm:cxn modelId="{857C1A1D-722E-174B-B393-ACBB90B4CBD4}" type="presOf" srcId="{92DB3619-2B79-0C4C-A644-CE42F4ECABFC}" destId="{C2AAE9FE-7B3B-564F-B750-720B32E4807E}" srcOrd="0" destOrd="0" presId="urn:microsoft.com/office/officeart/2005/8/layout/chevron1"/>
    <dgm:cxn modelId="{E3C2F42E-0A4F-764A-BE28-BBF8997BF8DC}" srcId="{A8C688A2-9C1E-6045-AD47-1A51A5005830}" destId="{238AF09A-9BA1-804C-A333-376CE721F1AD}" srcOrd="0" destOrd="0" parTransId="{8A479FF9-0C5E-584C-8E8E-495860FFEBEC}" sibTransId="{6CE5F0ED-A7CC-D141-B29E-D67FEA83C11F}"/>
    <dgm:cxn modelId="{9476E138-85FA-7941-8034-DE3DC36224C6}" type="presOf" srcId="{C6BE3A94-04C3-BD49-A964-EF5029F1B299}" destId="{853C6161-6372-4646-A986-CF2359EB2176}" srcOrd="0" destOrd="0" presId="urn:microsoft.com/office/officeart/2005/8/layout/chevron1"/>
    <dgm:cxn modelId="{F106B33C-1AB1-354B-95B2-0F0B4B7B10FF}" srcId="{A8C688A2-9C1E-6045-AD47-1A51A5005830}" destId="{C6BE3A94-04C3-BD49-A964-EF5029F1B299}" srcOrd="3" destOrd="0" parTransId="{06BBFE6D-AC02-5B42-B2DA-F4C4FD13ADE0}" sibTransId="{777221ED-93EF-9C45-AB4D-201E85757ACD}"/>
    <dgm:cxn modelId="{F3405742-7C54-C140-81A8-19977BD15FD0}" srcId="{A8C688A2-9C1E-6045-AD47-1A51A5005830}" destId="{08372BD6-13C6-FD4C-B1E2-39AD0A4EFB12}" srcOrd="1" destOrd="0" parTransId="{248E6552-1AB3-6041-9A7C-8C71883AB436}" sibTransId="{ACF44922-E140-3446-BAE1-58612CDA2DA3}"/>
    <dgm:cxn modelId="{E9397A48-04F6-2D41-A656-4AA58E653158}" type="presOf" srcId="{238AF09A-9BA1-804C-A333-376CE721F1AD}" destId="{5C6148F1-5C06-AE4F-82F0-F8CE1AA01D5E}" srcOrd="0" destOrd="0" presId="urn:microsoft.com/office/officeart/2005/8/layout/chevron1"/>
    <dgm:cxn modelId="{DC3AD56A-345A-B649-B4FF-DC489857F3CE}" srcId="{A8C688A2-9C1E-6045-AD47-1A51A5005830}" destId="{92DB3619-2B79-0C4C-A644-CE42F4ECABFC}" srcOrd="2" destOrd="0" parTransId="{0BFE4E25-2003-8343-90BA-A4879A1F5D54}" sibTransId="{A3016ADF-9966-E54D-A4F3-8C6D803E22F1}"/>
    <dgm:cxn modelId="{D5B8DAC2-D146-784D-B887-72AF70C28704}" type="presOf" srcId="{08372BD6-13C6-FD4C-B1E2-39AD0A4EFB12}" destId="{A6179131-7282-E542-9EEA-32E89180A28E}" srcOrd="0" destOrd="0" presId="urn:microsoft.com/office/officeart/2005/8/layout/chevron1"/>
    <dgm:cxn modelId="{59752DA0-9641-7E4B-81E0-8BB21A29AC47}" type="presParOf" srcId="{CD90708D-C38A-684F-973E-C58E7B6078D7}" destId="{5C6148F1-5C06-AE4F-82F0-F8CE1AA01D5E}" srcOrd="0" destOrd="0" presId="urn:microsoft.com/office/officeart/2005/8/layout/chevron1"/>
    <dgm:cxn modelId="{F8EF7FC1-329C-A34A-90E9-54D170BC150C}" type="presParOf" srcId="{CD90708D-C38A-684F-973E-C58E7B6078D7}" destId="{A07E1186-4397-794D-A98A-C84468B51E15}" srcOrd="1" destOrd="0" presId="urn:microsoft.com/office/officeart/2005/8/layout/chevron1"/>
    <dgm:cxn modelId="{64CF2593-DCF1-FC4E-96A4-7E2DBEFE00ED}" type="presParOf" srcId="{CD90708D-C38A-684F-973E-C58E7B6078D7}" destId="{A6179131-7282-E542-9EEA-32E89180A28E}" srcOrd="2" destOrd="0" presId="urn:microsoft.com/office/officeart/2005/8/layout/chevron1"/>
    <dgm:cxn modelId="{BB6CBC2F-0421-7F4C-8980-C8A926F5870A}" type="presParOf" srcId="{CD90708D-C38A-684F-973E-C58E7B6078D7}" destId="{798BC28E-5CAB-8040-A4FB-2BFAF897EE8C}" srcOrd="3" destOrd="0" presId="urn:microsoft.com/office/officeart/2005/8/layout/chevron1"/>
    <dgm:cxn modelId="{C03267F8-ECDE-4E4C-A205-67205D34A8FA}" type="presParOf" srcId="{CD90708D-C38A-684F-973E-C58E7B6078D7}" destId="{C2AAE9FE-7B3B-564F-B750-720B32E4807E}" srcOrd="4" destOrd="0" presId="urn:microsoft.com/office/officeart/2005/8/layout/chevron1"/>
    <dgm:cxn modelId="{6DF30995-FBA1-794C-B9F5-940DB3B055A6}" type="presParOf" srcId="{CD90708D-C38A-684F-973E-C58E7B6078D7}" destId="{7199EB78-0D17-5244-A0E0-74854349B488}" srcOrd="5" destOrd="0" presId="urn:microsoft.com/office/officeart/2005/8/layout/chevron1"/>
    <dgm:cxn modelId="{1622FB2D-7512-6A46-A807-E76E49C14600}" type="presParOf" srcId="{CD90708D-C38A-684F-973E-C58E7B6078D7}" destId="{853C6161-6372-4646-A986-CF2359EB2176}" srcOrd="6" destOrd="0" presId="urn:microsoft.com/office/officeart/2005/8/layout/chevro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1C729F-B101-E540-9E43-C28E16394433}" type="doc">
      <dgm:prSet loTypeId="urn:microsoft.com/office/officeart/2005/8/layout/vProcess5" loCatId="process" qsTypeId="urn:microsoft.com/office/officeart/2005/8/quickstyle/simple1" qsCatId="simple" csTypeId="urn:microsoft.com/office/officeart/2005/8/colors/accent1_3" csCatId="accent1" phldr="1"/>
      <dgm:spPr/>
      <dgm:t>
        <a:bodyPr/>
        <a:lstStyle/>
        <a:p>
          <a:endParaRPr lang="en-US"/>
        </a:p>
      </dgm:t>
    </dgm:pt>
    <dgm:pt modelId="{137B284D-3C72-5843-B13D-4CE41B8F1D04}">
      <dgm:prSet phldrT="[Text]"/>
      <dgm:spPr/>
      <dgm:t>
        <a:bodyPr/>
        <a:lstStyle/>
        <a:p>
          <a:r>
            <a:rPr lang="en-US" dirty="0">
              <a:latin typeface="Calibri" panose="020F0502020204030204" pitchFamily="34" charset="0"/>
              <a:cs typeface="Calibri" panose="020F0502020204030204" pitchFamily="34" charset="0"/>
            </a:rPr>
            <a:t>Language</a:t>
          </a:r>
        </a:p>
      </dgm:t>
    </dgm:pt>
    <dgm:pt modelId="{DBE981CE-F90F-2C4C-B2D2-B401DC44FE65}" type="parTrans" cxnId="{D7518628-AC5C-D647-BA64-E512A8A87E68}">
      <dgm:prSet/>
      <dgm:spPr/>
      <dgm:t>
        <a:bodyPr/>
        <a:lstStyle/>
        <a:p>
          <a:endParaRPr lang="en-US">
            <a:latin typeface="Calibri" panose="020F0502020204030204" pitchFamily="34" charset="0"/>
            <a:cs typeface="Calibri" panose="020F0502020204030204" pitchFamily="34" charset="0"/>
          </a:endParaRPr>
        </a:p>
      </dgm:t>
    </dgm:pt>
    <dgm:pt modelId="{F2E6502F-9EA0-754A-A94A-51BB5E7D7177}" type="sibTrans" cxnId="{D7518628-AC5C-D647-BA64-E512A8A87E68}">
      <dgm:prSet/>
      <dgm:spPr/>
      <dgm:t>
        <a:bodyPr/>
        <a:lstStyle/>
        <a:p>
          <a:endParaRPr lang="en-US">
            <a:latin typeface="Calibri" panose="020F0502020204030204" pitchFamily="34" charset="0"/>
            <a:cs typeface="Calibri" panose="020F0502020204030204" pitchFamily="34" charset="0"/>
          </a:endParaRPr>
        </a:p>
      </dgm:t>
    </dgm:pt>
    <dgm:pt modelId="{D7D47651-6A83-7942-B471-08A0A1A9E369}">
      <dgm:prSet phldrT="[Text]"/>
      <dgm:spPr/>
      <dgm:t>
        <a:bodyPr/>
        <a:lstStyle/>
        <a:p>
          <a:r>
            <a:rPr lang="en-US" dirty="0">
              <a:latin typeface="Calibri" panose="020F0502020204030204" pitchFamily="34" charset="0"/>
              <a:cs typeface="Calibri" panose="020F0502020204030204" pitchFamily="34" charset="0"/>
            </a:rPr>
            <a:t>Family dynamics</a:t>
          </a:r>
        </a:p>
      </dgm:t>
    </dgm:pt>
    <dgm:pt modelId="{F2D5E0FF-A6D4-4D4A-9C9B-5323757298DA}" type="parTrans" cxnId="{3D19D795-ACD9-4D42-90B8-1057C0333731}">
      <dgm:prSet/>
      <dgm:spPr/>
      <dgm:t>
        <a:bodyPr/>
        <a:lstStyle/>
        <a:p>
          <a:endParaRPr lang="en-US">
            <a:latin typeface="Calibri" panose="020F0502020204030204" pitchFamily="34" charset="0"/>
            <a:cs typeface="Calibri" panose="020F0502020204030204" pitchFamily="34" charset="0"/>
          </a:endParaRPr>
        </a:p>
      </dgm:t>
    </dgm:pt>
    <dgm:pt modelId="{CA5B32F8-C307-4147-8F20-733256DC994C}" type="sibTrans" cxnId="{3D19D795-ACD9-4D42-90B8-1057C0333731}">
      <dgm:prSet/>
      <dgm:spPr/>
      <dgm:t>
        <a:bodyPr/>
        <a:lstStyle/>
        <a:p>
          <a:endParaRPr lang="en-US">
            <a:latin typeface="Calibri" panose="020F0502020204030204" pitchFamily="34" charset="0"/>
            <a:cs typeface="Calibri" panose="020F0502020204030204" pitchFamily="34" charset="0"/>
          </a:endParaRPr>
        </a:p>
      </dgm:t>
    </dgm:pt>
    <dgm:pt modelId="{2468BB12-79A0-3646-A31F-E00D1FF619F7}">
      <dgm:prSet phldrT="[Text]"/>
      <dgm:spPr/>
      <dgm:t>
        <a:bodyPr/>
        <a:lstStyle/>
        <a:p>
          <a:r>
            <a:rPr lang="en-US" dirty="0">
              <a:latin typeface="Calibri" panose="020F0502020204030204" pitchFamily="34" charset="0"/>
              <a:cs typeface="Calibri" panose="020F0502020204030204" pitchFamily="34" charset="0"/>
            </a:rPr>
            <a:t>Attitudes about individual autonomy</a:t>
          </a:r>
        </a:p>
      </dgm:t>
    </dgm:pt>
    <dgm:pt modelId="{0A57ED2F-5231-D94E-A6C5-E10E1E411CD8}" type="parTrans" cxnId="{378DF5BF-55C5-EA44-8BC5-25979C406656}">
      <dgm:prSet/>
      <dgm:spPr/>
      <dgm:t>
        <a:bodyPr/>
        <a:lstStyle/>
        <a:p>
          <a:endParaRPr lang="en-US">
            <a:latin typeface="Calibri" panose="020F0502020204030204" pitchFamily="34" charset="0"/>
            <a:cs typeface="Calibri" panose="020F0502020204030204" pitchFamily="34" charset="0"/>
          </a:endParaRPr>
        </a:p>
      </dgm:t>
    </dgm:pt>
    <dgm:pt modelId="{AB846191-09A5-9340-ABA6-0515BCBF1FA8}" type="sibTrans" cxnId="{378DF5BF-55C5-EA44-8BC5-25979C406656}">
      <dgm:prSet/>
      <dgm:spPr/>
      <dgm:t>
        <a:bodyPr/>
        <a:lstStyle/>
        <a:p>
          <a:endParaRPr lang="en-US">
            <a:latin typeface="Calibri" panose="020F0502020204030204" pitchFamily="34" charset="0"/>
            <a:cs typeface="Calibri" panose="020F0502020204030204" pitchFamily="34" charset="0"/>
          </a:endParaRPr>
        </a:p>
      </dgm:t>
    </dgm:pt>
    <dgm:pt modelId="{B43E5CC6-BB15-4A45-A669-507C86950E48}">
      <dgm:prSet/>
      <dgm:spPr/>
      <dgm:t>
        <a:bodyPr/>
        <a:lstStyle/>
        <a:p>
          <a:r>
            <a:rPr lang="en-US" dirty="0">
              <a:latin typeface="Calibri" panose="020F0502020204030204" pitchFamily="34" charset="0"/>
              <a:cs typeface="Calibri" panose="020F0502020204030204" pitchFamily="34" charset="0"/>
            </a:rPr>
            <a:t>Religious practices</a:t>
          </a:r>
        </a:p>
      </dgm:t>
    </dgm:pt>
    <dgm:pt modelId="{96137792-FF90-9E41-8F68-9D27FC34F4B5}" type="parTrans" cxnId="{49BBFC9E-B6E5-C34E-B5EF-C7DDA5061078}">
      <dgm:prSet/>
      <dgm:spPr/>
      <dgm:t>
        <a:bodyPr/>
        <a:lstStyle/>
        <a:p>
          <a:endParaRPr lang="en-US">
            <a:latin typeface="Calibri" panose="020F0502020204030204" pitchFamily="34" charset="0"/>
            <a:cs typeface="Calibri" panose="020F0502020204030204" pitchFamily="34" charset="0"/>
          </a:endParaRPr>
        </a:p>
      </dgm:t>
    </dgm:pt>
    <dgm:pt modelId="{87E48EB9-B077-C749-8952-4DAF3646467C}" type="sibTrans" cxnId="{49BBFC9E-B6E5-C34E-B5EF-C7DDA5061078}">
      <dgm:prSet/>
      <dgm:spPr/>
      <dgm:t>
        <a:bodyPr/>
        <a:lstStyle/>
        <a:p>
          <a:endParaRPr lang="en-US">
            <a:latin typeface="Calibri" panose="020F0502020204030204" pitchFamily="34" charset="0"/>
            <a:cs typeface="Calibri" panose="020F0502020204030204" pitchFamily="34" charset="0"/>
          </a:endParaRPr>
        </a:p>
      </dgm:t>
    </dgm:pt>
    <dgm:pt modelId="{AD6FD15D-2F0D-7442-B9EB-215E275139C4}">
      <dgm:prSet/>
      <dgm:spPr/>
      <dgm:t>
        <a:bodyPr/>
        <a:lstStyle/>
        <a:p>
          <a:r>
            <a:rPr lang="en-US" dirty="0">
              <a:latin typeface="Calibri" panose="020F0502020204030204" pitchFamily="34" charset="0"/>
              <a:cs typeface="Calibri" panose="020F0502020204030204" pitchFamily="34" charset="0"/>
            </a:rPr>
            <a:t>Legal customs</a:t>
          </a:r>
        </a:p>
      </dgm:t>
    </dgm:pt>
    <dgm:pt modelId="{4B5D2FBC-0B44-5840-A264-926438B58AE1}" type="parTrans" cxnId="{B33D1E96-1DEE-0D4B-81AD-D8C284DC01D1}">
      <dgm:prSet/>
      <dgm:spPr/>
      <dgm:t>
        <a:bodyPr/>
        <a:lstStyle/>
        <a:p>
          <a:endParaRPr lang="en-US">
            <a:latin typeface="Calibri" panose="020F0502020204030204" pitchFamily="34" charset="0"/>
            <a:cs typeface="Calibri" panose="020F0502020204030204" pitchFamily="34" charset="0"/>
          </a:endParaRPr>
        </a:p>
      </dgm:t>
    </dgm:pt>
    <dgm:pt modelId="{C408CF8A-A83A-B64C-9104-F96C66D9EC38}" type="sibTrans" cxnId="{B33D1E96-1DEE-0D4B-81AD-D8C284DC01D1}">
      <dgm:prSet/>
      <dgm:spPr/>
      <dgm:t>
        <a:bodyPr/>
        <a:lstStyle/>
        <a:p>
          <a:endParaRPr lang="en-US">
            <a:latin typeface="Calibri" panose="020F0502020204030204" pitchFamily="34" charset="0"/>
            <a:cs typeface="Calibri" panose="020F0502020204030204" pitchFamily="34" charset="0"/>
          </a:endParaRPr>
        </a:p>
      </dgm:t>
    </dgm:pt>
    <dgm:pt modelId="{7CE4181C-4090-0C49-A7BB-0C3681497D28}" type="pres">
      <dgm:prSet presAssocID="{0B1C729F-B101-E540-9E43-C28E16394433}" presName="outerComposite" presStyleCnt="0">
        <dgm:presLayoutVars>
          <dgm:chMax val="5"/>
          <dgm:dir/>
          <dgm:resizeHandles val="exact"/>
        </dgm:presLayoutVars>
      </dgm:prSet>
      <dgm:spPr/>
    </dgm:pt>
    <dgm:pt modelId="{C5106295-2C37-9343-BE73-A4C43F147E68}" type="pres">
      <dgm:prSet presAssocID="{0B1C729F-B101-E540-9E43-C28E16394433}" presName="dummyMaxCanvas" presStyleCnt="0">
        <dgm:presLayoutVars/>
      </dgm:prSet>
      <dgm:spPr/>
    </dgm:pt>
    <dgm:pt modelId="{05D242A3-4D40-7949-A656-17003BC75E99}" type="pres">
      <dgm:prSet presAssocID="{0B1C729F-B101-E540-9E43-C28E16394433}" presName="FiveNodes_1" presStyleLbl="node1" presStyleIdx="0" presStyleCnt="5">
        <dgm:presLayoutVars>
          <dgm:bulletEnabled val="1"/>
        </dgm:presLayoutVars>
      </dgm:prSet>
      <dgm:spPr/>
    </dgm:pt>
    <dgm:pt modelId="{50A34782-5A21-FB46-9E93-E17EDA071851}" type="pres">
      <dgm:prSet presAssocID="{0B1C729F-B101-E540-9E43-C28E16394433}" presName="FiveNodes_2" presStyleLbl="node1" presStyleIdx="1" presStyleCnt="5">
        <dgm:presLayoutVars>
          <dgm:bulletEnabled val="1"/>
        </dgm:presLayoutVars>
      </dgm:prSet>
      <dgm:spPr/>
    </dgm:pt>
    <dgm:pt modelId="{4FEB6855-8017-FE45-A921-259D4A5F6130}" type="pres">
      <dgm:prSet presAssocID="{0B1C729F-B101-E540-9E43-C28E16394433}" presName="FiveNodes_3" presStyleLbl="node1" presStyleIdx="2" presStyleCnt="5">
        <dgm:presLayoutVars>
          <dgm:bulletEnabled val="1"/>
        </dgm:presLayoutVars>
      </dgm:prSet>
      <dgm:spPr/>
    </dgm:pt>
    <dgm:pt modelId="{EC2B6499-1F39-9643-B576-3CF03CB1F46D}" type="pres">
      <dgm:prSet presAssocID="{0B1C729F-B101-E540-9E43-C28E16394433}" presName="FiveNodes_4" presStyleLbl="node1" presStyleIdx="3" presStyleCnt="5">
        <dgm:presLayoutVars>
          <dgm:bulletEnabled val="1"/>
        </dgm:presLayoutVars>
      </dgm:prSet>
      <dgm:spPr/>
    </dgm:pt>
    <dgm:pt modelId="{2BA7499A-60FA-3F45-A220-EFFDEB913D53}" type="pres">
      <dgm:prSet presAssocID="{0B1C729F-B101-E540-9E43-C28E16394433}" presName="FiveNodes_5" presStyleLbl="node1" presStyleIdx="4" presStyleCnt="5">
        <dgm:presLayoutVars>
          <dgm:bulletEnabled val="1"/>
        </dgm:presLayoutVars>
      </dgm:prSet>
      <dgm:spPr/>
    </dgm:pt>
    <dgm:pt modelId="{E928CC1C-2482-CE4D-A34B-3DCDF59E0075}" type="pres">
      <dgm:prSet presAssocID="{0B1C729F-B101-E540-9E43-C28E16394433}" presName="FiveConn_1-2" presStyleLbl="fgAccFollowNode1" presStyleIdx="0" presStyleCnt="4">
        <dgm:presLayoutVars>
          <dgm:bulletEnabled val="1"/>
        </dgm:presLayoutVars>
      </dgm:prSet>
      <dgm:spPr/>
    </dgm:pt>
    <dgm:pt modelId="{C6570A43-E9C3-C349-A236-EDE8F2FAD165}" type="pres">
      <dgm:prSet presAssocID="{0B1C729F-B101-E540-9E43-C28E16394433}" presName="FiveConn_2-3" presStyleLbl="fgAccFollowNode1" presStyleIdx="1" presStyleCnt="4">
        <dgm:presLayoutVars>
          <dgm:bulletEnabled val="1"/>
        </dgm:presLayoutVars>
      </dgm:prSet>
      <dgm:spPr/>
    </dgm:pt>
    <dgm:pt modelId="{28E0FE61-5795-4847-A44B-006304B1832B}" type="pres">
      <dgm:prSet presAssocID="{0B1C729F-B101-E540-9E43-C28E16394433}" presName="FiveConn_3-4" presStyleLbl="fgAccFollowNode1" presStyleIdx="2" presStyleCnt="4">
        <dgm:presLayoutVars>
          <dgm:bulletEnabled val="1"/>
        </dgm:presLayoutVars>
      </dgm:prSet>
      <dgm:spPr/>
    </dgm:pt>
    <dgm:pt modelId="{925C771B-B44C-674C-8FB8-63A3DE00C41F}" type="pres">
      <dgm:prSet presAssocID="{0B1C729F-B101-E540-9E43-C28E16394433}" presName="FiveConn_4-5" presStyleLbl="fgAccFollowNode1" presStyleIdx="3" presStyleCnt="4">
        <dgm:presLayoutVars>
          <dgm:bulletEnabled val="1"/>
        </dgm:presLayoutVars>
      </dgm:prSet>
      <dgm:spPr/>
    </dgm:pt>
    <dgm:pt modelId="{306D34F0-A273-994A-A8A3-47BA5FA3DD68}" type="pres">
      <dgm:prSet presAssocID="{0B1C729F-B101-E540-9E43-C28E16394433}" presName="FiveNodes_1_text" presStyleLbl="node1" presStyleIdx="4" presStyleCnt="5">
        <dgm:presLayoutVars>
          <dgm:bulletEnabled val="1"/>
        </dgm:presLayoutVars>
      </dgm:prSet>
      <dgm:spPr/>
    </dgm:pt>
    <dgm:pt modelId="{CFC4BF62-DBDD-0940-A729-560FFE583F30}" type="pres">
      <dgm:prSet presAssocID="{0B1C729F-B101-E540-9E43-C28E16394433}" presName="FiveNodes_2_text" presStyleLbl="node1" presStyleIdx="4" presStyleCnt="5">
        <dgm:presLayoutVars>
          <dgm:bulletEnabled val="1"/>
        </dgm:presLayoutVars>
      </dgm:prSet>
      <dgm:spPr/>
    </dgm:pt>
    <dgm:pt modelId="{385D0908-CE42-6749-97BE-ABEC77D1D6CB}" type="pres">
      <dgm:prSet presAssocID="{0B1C729F-B101-E540-9E43-C28E16394433}" presName="FiveNodes_3_text" presStyleLbl="node1" presStyleIdx="4" presStyleCnt="5">
        <dgm:presLayoutVars>
          <dgm:bulletEnabled val="1"/>
        </dgm:presLayoutVars>
      </dgm:prSet>
      <dgm:spPr/>
    </dgm:pt>
    <dgm:pt modelId="{7B8D95A1-6A5B-834B-827B-59EDD1434B97}" type="pres">
      <dgm:prSet presAssocID="{0B1C729F-B101-E540-9E43-C28E16394433}" presName="FiveNodes_4_text" presStyleLbl="node1" presStyleIdx="4" presStyleCnt="5">
        <dgm:presLayoutVars>
          <dgm:bulletEnabled val="1"/>
        </dgm:presLayoutVars>
      </dgm:prSet>
      <dgm:spPr/>
    </dgm:pt>
    <dgm:pt modelId="{C9776BF5-0463-8244-952D-DF057318DCCC}" type="pres">
      <dgm:prSet presAssocID="{0B1C729F-B101-E540-9E43-C28E16394433}" presName="FiveNodes_5_text" presStyleLbl="node1" presStyleIdx="4" presStyleCnt="5">
        <dgm:presLayoutVars>
          <dgm:bulletEnabled val="1"/>
        </dgm:presLayoutVars>
      </dgm:prSet>
      <dgm:spPr/>
    </dgm:pt>
  </dgm:ptLst>
  <dgm:cxnLst>
    <dgm:cxn modelId="{B41B6318-95A4-EC43-8432-15270756F8CD}" type="presOf" srcId="{2468BB12-79A0-3646-A31F-E00D1FF619F7}" destId="{385D0908-CE42-6749-97BE-ABEC77D1D6CB}" srcOrd="1" destOrd="0" presId="urn:microsoft.com/office/officeart/2005/8/layout/vProcess5"/>
    <dgm:cxn modelId="{D7518628-AC5C-D647-BA64-E512A8A87E68}" srcId="{0B1C729F-B101-E540-9E43-C28E16394433}" destId="{137B284D-3C72-5843-B13D-4CE41B8F1D04}" srcOrd="0" destOrd="0" parTransId="{DBE981CE-F90F-2C4C-B2D2-B401DC44FE65}" sibTransId="{F2E6502F-9EA0-754A-A94A-51BB5E7D7177}"/>
    <dgm:cxn modelId="{09143F29-D55B-D043-85A9-A6B5E4794739}" type="presOf" srcId="{B43E5CC6-BB15-4A45-A669-507C86950E48}" destId="{7B8D95A1-6A5B-834B-827B-59EDD1434B97}" srcOrd="1" destOrd="0" presId="urn:microsoft.com/office/officeart/2005/8/layout/vProcess5"/>
    <dgm:cxn modelId="{A889C43B-C810-E140-ADE4-19C561029618}" type="presOf" srcId="{87E48EB9-B077-C749-8952-4DAF3646467C}" destId="{925C771B-B44C-674C-8FB8-63A3DE00C41F}" srcOrd="0" destOrd="0" presId="urn:microsoft.com/office/officeart/2005/8/layout/vProcess5"/>
    <dgm:cxn modelId="{DFED165D-42E8-FB46-982D-5AE3F6A6CC3B}" type="presOf" srcId="{D7D47651-6A83-7942-B471-08A0A1A9E369}" destId="{50A34782-5A21-FB46-9E93-E17EDA071851}" srcOrd="0" destOrd="0" presId="urn:microsoft.com/office/officeart/2005/8/layout/vProcess5"/>
    <dgm:cxn modelId="{9133C569-2CC4-C048-824D-82623752E511}" type="presOf" srcId="{F2E6502F-9EA0-754A-A94A-51BB5E7D7177}" destId="{E928CC1C-2482-CE4D-A34B-3DCDF59E0075}" srcOrd="0" destOrd="0" presId="urn:microsoft.com/office/officeart/2005/8/layout/vProcess5"/>
    <dgm:cxn modelId="{7532366E-33C1-A348-8382-5319F15D8254}" type="presOf" srcId="{CA5B32F8-C307-4147-8F20-733256DC994C}" destId="{C6570A43-E9C3-C349-A236-EDE8F2FAD165}" srcOrd="0" destOrd="0" presId="urn:microsoft.com/office/officeart/2005/8/layout/vProcess5"/>
    <dgm:cxn modelId="{B86F256F-A532-AA48-84F7-6300A2A63372}" type="presOf" srcId="{137B284D-3C72-5843-B13D-4CE41B8F1D04}" destId="{05D242A3-4D40-7949-A656-17003BC75E99}" srcOrd="0" destOrd="0" presId="urn:microsoft.com/office/officeart/2005/8/layout/vProcess5"/>
    <dgm:cxn modelId="{A7AD3A82-8DF9-E64B-BD31-A96F25127642}" type="presOf" srcId="{B43E5CC6-BB15-4A45-A669-507C86950E48}" destId="{EC2B6499-1F39-9643-B576-3CF03CB1F46D}" srcOrd="0" destOrd="0" presId="urn:microsoft.com/office/officeart/2005/8/layout/vProcess5"/>
    <dgm:cxn modelId="{24D39089-FCF3-9240-A634-EDD2F4AC9594}" type="presOf" srcId="{AD6FD15D-2F0D-7442-B9EB-215E275139C4}" destId="{C9776BF5-0463-8244-952D-DF057318DCCC}" srcOrd="1" destOrd="0" presId="urn:microsoft.com/office/officeart/2005/8/layout/vProcess5"/>
    <dgm:cxn modelId="{A2893D93-519E-5140-B2DB-2B5FEC26CACD}" type="presOf" srcId="{137B284D-3C72-5843-B13D-4CE41B8F1D04}" destId="{306D34F0-A273-994A-A8A3-47BA5FA3DD68}" srcOrd="1" destOrd="0" presId="urn:microsoft.com/office/officeart/2005/8/layout/vProcess5"/>
    <dgm:cxn modelId="{3D19D795-ACD9-4D42-90B8-1057C0333731}" srcId="{0B1C729F-B101-E540-9E43-C28E16394433}" destId="{D7D47651-6A83-7942-B471-08A0A1A9E369}" srcOrd="1" destOrd="0" parTransId="{F2D5E0FF-A6D4-4D4A-9C9B-5323757298DA}" sibTransId="{CA5B32F8-C307-4147-8F20-733256DC994C}"/>
    <dgm:cxn modelId="{B33D1E96-1DEE-0D4B-81AD-D8C284DC01D1}" srcId="{0B1C729F-B101-E540-9E43-C28E16394433}" destId="{AD6FD15D-2F0D-7442-B9EB-215E275139C4}" srcOrd="4" destOrd="0" parTransId="{4B5D2FBC-0B44-5840-A264-926438B58AE1}" sibTransId="{C408CF8A-A83A-B64C-9104-F96C66D9EC38}"/>
    <dgm:cxn modelId="{49BBFC9E-B6E5-C34E-B5EF-C7DDA5061078}" srcId="{0B1C729F-B101-E540-9E43-C28E16394433}" destId="{B43E5CC6-BB15-4A45-A669-507C86950E48}" srcOrd="3" destOrd="0" parTransId="{96137792-FF90-9E41-8F68-9D27FC34F4B5}" sibTransId="{87E48EB9-B077-C749-8952-4DAF3646467C}"/>
    <dgm:cxn modelId="{FCD16EAE-7C34-5D41-A74F-2C38B6B57FB6}" type="presOf" srcId="{AD6FD15D-2F0D-7442-B9EB-215E275139C4}" destId="{2BA7499A-60FA-3F45-A220-EFFDEB913D53}" srcOrd="0" destOrd="0" presId="urn:microsoft.com/office/officeart/2005/8/layout/vProcess5"/>
    <dgm:cxn modelId="{D7A8F2B4-573A-5448-8EC7-74406AB6DB77}" type="presOf" srcId="{AB846191-09A5-9340-ABA6-0515BCBF1FA8}" destId="{28E0FE61-5795-4847-A44B-006304B1832B}" srcOrd="0" destOrd="0" presId="urn:microsoft.com/office/officeart/2005/8/layout/vProcess5"/>
    <dgm:cxn modelId="{5B1B15BD-8460-9C40-8C71-7D95E09202CA}" type="presOf" srcId="{2468BB12-79A0-3646-A31F-E00D1FF619F7}" destId="{4FEB6855-8017-FE45-A921-259D4A5F6130}" srcOrd="0" destOrd="0" presId="urn:microsoft.com/office/officeart/2005/8/layout/vProcess5"/>
    <dgm:cxn modelId="{378DF5BF-55C5-EA44-8BC5-25979C406656}" srcId="{0B1C729F-B101-E540-9E43-C28E16394433}" destId="{2468BB12-79A0-3646-A31F-E00D1FF619F7}" srcOrd="2" destOrd="0" parTransId="{0A57ED2F-5231-D94E-A6C5-E10E1E411CD8}" sibTransId="{AB846191-09A5-9340-ABA6-0515BCBF1FA8}"/>
    <dgm:cxn modelId="{7A739FC1-432B-A94F-9FD4-DDC794F0A40E}" type="presOf" srcId="{0B1C729F-B101-E540-9E43-C28E16394433}" destId="{7CE4181C-4090-0C49-A7BB-0C3681497D28}" srcOrd="0" destOrd="0" presId="urn:microsoft.com/office/officeart/2005/8/layout/vProcess5"/>
    <dgm:cxn modelId="{D9516BCB-CA3E-5648-93A8-C886B0A45CE1}" type="presOf" srcId="{D7D47651-6A83-7942-B471-08A0A1A9E369}" destId="{CFC4BF62-DBDD-0940-A729-560FFE583F30}" srcOrd="1" destOrd="0" presId="urn:microsoft.com/office/officeart/2005/8/layout/vProcess5"/>
    <dgm:cxn modelId="{A03AC31C-C9BA-394D-BE3A-F155E1A4394C}" type="presParOf" srcId="{7CE4181C-4090-0C49-A7BB-0C3681497D28}" destId="{C5106295-2C37-9343-BE73-A4C43F147E68}" srcOrd="0" destOrd="0" presId="urn:microsoft.com/office/officeart/2005/8/layout/vProcess5"/>
    <dgm:cxn modelId="{B6A4B0A1-2D13-D644-B537-1540AC16D89B}" type="presParOf" srcId="{7CE4181C-4090-0C49-A7BB-0C3681497D28}" destId="{05D242A3-4D40-7949-A656-17003BC75E99}" srcOrd="1" destOrd="0" presId="urn:microsoft.com/office/officeart/2005/8/layout/vProcess5"/>
    <dgm:cxn modelId="{0FFFC6A8-57B8-7B4B-BEE7-11266B9C4C06}" type="presParOf" srcId="{7CE4181C-4090-0C49-A7BB-0C3681497D28}" destId="{50A34782-5A21-FB46-9E93-E17EDA071851}" srcOrd="2" destOrd="0" presId="urn:microsoft.com/office/officeart/2005/8/layout/vProcess5"/>
    <dgm:cxn modelId="{4D4CD6F0-522B-524F-B18E-E02F1825D567}" type="presParOf" srcId="{7CE4181C-4090-0C49-A7BB-0C3681497D28}" destId="{4FEB6855-8017-FE45-A921-259D4A5F6130}" srcOrd="3" destOrd="0" presId="urn:microsoft.com/office/officeart/2005/8/layout/vProcess5"/>
    <dgm:cxn modelId="{5880C0DD-DE18-8B4A-9939-20DBC9274653}" type="presParOf" srcId="{7CE4181C-4090-0C49-A7BB-0C3681497D28}" destId="{EC2B6499-1F39-9643-B576-3CF03CB1F46D}" srcOrd="4" destOrd="0" presId="urn:microsoft.com/office/officeart/2005/8/layout/vProcess5"/>
    <dgm:cxn modelId="{EA49788E-64BB-3041-94B1-A7A95F1E3DB6}" type="presParOf" srcId="{7CE4181C-4090-0C49-A7BB-0C3681497D28}" destId="{2BA7499A-60FA-3F45-A220-EFFDEB913D53}" srcOrd="5" destOrd="0" presId="urn:microsoft.com/office/officeart/2005/8/layout/vProcess5"/>
    <dgm:cxn modelId="{04026E85-43D1-E046-BFF8-E5DECE46523A}" type="presParOf" srcId="{7CE4181C-4090-0C49-A7BB-0C3681497D28}" destId="{E928CC1C-2482-CE4D-A34B-3DCDF59E0075}" srcOrd="6" destOrd="0" presId="urn:microsoft.com/office/officeart/2005/8/layout/vProcess5"/>
    <dgm:cxn modelId="{B4ECB348-3553-6D47-85BA-9ACA0776EDDC}" type="presParOf" srcId="{7CE4181C-4090-0C49-A7BB-0C3681497D28}" destId="{C6570A43-E9C3-C349-A236-EDE8F2FAD165}" srcOrd="7" destOrd="0" presId="urn:microsoft.com/office/officeart/2005/8/layout/vProcess5"/>
    <dgm:cxn modelId="{223F042D-08BB-404C-B090-04BC6835F9A6}" type="presParOf" srcId="{7CE4181C-4090-0C49-A7BB-0C3681497D28}" destId="{28E0FE61-5795-4847-A44B-006304B1832B}" srcOrd="8" destOrd="0" presId="urn:microsoft.com/office/officeart/2005/8/layout/vProcess5"/>
    <dgm:cxn modelId="{A2954353-6374-8A4A-8A42-04E3B7FCEB7B}" type="presParOf" srcId="{7CE4181C-4090-0C49-A7BB-0C3681497D28}" destId="{925C771B-B44C-674C-8FB8-63A3DE00C41F}" srcOrd="9" destOrd="0" presId="urn:microsoft.com/office/officeart/2005/8/layout/vProcess5"/>
    <dgm:cxn modelId="{FA03761C-108C-E644-9DA4-8C1CBA99A61F}" type="presParOf" srcId="{7CE4181C-4090-0C49-A7BB-0C3681497D28}" destId="{306D34F0-A273-994A-A8A3-47BA5FA3DD68}" srcOrd="10" destOrd="0" presId="urn:microsoft.com/office/officeart/2005/8/layout/vProcess5"/>
    <dgm:cxn modelId="{ED7BDD7C-9A0B-544D-96BC-6E2A2B678FCD}" type="presParOf" srcId="{7CE4181C-4090-0C49-A7BB-0C3681497D28}" destId="{CFC4BF62-DBDD-0940-A729-560FFE583F30}" srcOrd="11" destOrd="0" presId="urn:microsoft.com/office/officeart/2005/8/layout/vProcess5"/>
    <dgm:cxn modelId="{EFF683BF-DF80-024C-BBF9-D89E4C3B7D58}" type="presParOf" srcId="{7CE4181C-4090-0C49-A7BB-0C3681497D28}" destId="{385D0908-CE42-6749-97BE-ABEC77D1D6CB}" srcOrd="12" destOrd="0" presId="urn:microsoft.com/office/officeart/2005/8/layout/vProcess5"/>
    <dgm:cxn modelId="{17F35672-6C7E-D046-8988-B887F7A99F03}" type="presParOf" srcId="{7CE4181C-4090-0C49-A7BB-0C3681497D28}" destId="{7B8D95A1-6A5B-834B-827B-59EDD1434B97}" srcOrd="13" destOrd="0" presId="urn:microsoft.com/office/officeart/2005/8/layout/vProcess5"/>
    <dgm:cxn modelId="{693E308D-FB9F-A949-90C1-D16D721A01DE}" type="presParOf" srcId="{7CE4181C-4090-0C49-A7BB-0C3681497D28}" destId="{C9776BF5-0463-8244-952D-DF057318DCCC}" srcOrd="14" destOrd="0" presId="urn:microsoft.com/office/officeart/2005/8/layout/v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6148F1-5C06-AE4F-82F0-F8CE1AA01D5E}">
      <dsp:nvSpPr>
        <dsp:cNvPr id="0" name=""/>
        <dsp:cNvSpPr/>
      </dsp:nvSpPr>
      <dsp:spPr>
        <a:xfrm>
          <a:off x="228600" y="1583146"/>
          <a:ext cx="3057834" cy="1223133"/>
        </a:xfrm>
        <a:prstGeom prst="chevron">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2012" tIns="30671" rIns="30671" bIns="30671"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Calibri" panose="020F0502020204030204" pitchFamily="34" charset="0"/>
              <a:cs typeface="Calibri" panose="020F0502020204030204" pitchFamily="34" charset="0"/>
            </a:rPr>
            <a:t>Explanation</a:t>
          </a:r>
        </a:p>
      </dsp:txBody>
      <dsp:txXfrm>
        <a:off x="840167" y="1583146"/>
        <a:ext cx="1834701" cy="1223133"/>
      </dsp:txXfrm>
    </dsp:sp>
    <dsp:sp modelId="{A6179131-7282-E542-9EEA-32E89180A28E}">
      <dsp:nvSpPr>
        <dsp:cNvPr id="0" name=""/>
        <dsp:cNvSpPr/>
      </dsp:nvSpPr>
      <dsp:spPr>
        <a:xfrm>
          <a:off x="2913908" y="1583146"/>
          <a:ext cx="3057834" cy="1223133"/>
        </a:xfrm>
        <a:prstGeom prst="chevron">
          <a:avLst/>
        </a:prstGeom>
        <a:solidFill>
          <a:schemeClr val="accent1">
            <a:shade val="80000"/>
            <a:hueOff val="181866"/>
            <a:satOff val="-18964"/>
            <a:lumOff val="1274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2012" tIns="30671" rIns="30671" bIns="30671"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Calibri" panose="020F0502020204030204" pitchFamily="34" charset="0"/>
              <a:cs typeface="Calibri" panose="020F0502020204030204" pitchFamily="34" charset="0"/>
            </a:rPr>
            <a:t>Dynamic Conversations</a:t>
          </a:r>
        </a:p>
      </dsp:txBody>
      <dsp:txXfrm>
        <a:off x="3525475" y="1583146"/>
        <a:ext cx="1834701" cy="1223133"/>
      </dsp:txXfrm>
    </dsp:sp>
    <dsp:sp modelId="{C2AAE9FE-7B3B-564F-B750-720B32E4807E}">
      <dsp:nvSpPr>
        <dsp:cNvPr id="0" name=""/>
        <dsp:cNvSpPr/>
      </dsp:nvSpPr>
      <dsp:spPr>
        <a:xfrm>
          <a:off x="5573890" y="1556066"/>
          <a:ext cx="3057834" cy="1223133"/>
        </a:xfrm>
        <a:prstGeom prst="chevron">
          <a:avLst/>
        </a:prstGeom>
        <a:solidFill>
          <a:schemeClr val="accent1">
            <a:shade val="80000"/>
            <a:hueOff val="363732"/>
            <a:satOff val="-37928"/>
            <a:lumOff val="25481"/>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2012" tIns="30671" rIns="30671" bIns="30671"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Calibri" panose="020F0502020204030204" pitchFamily="34" charset="0"/>
              <a:cs typeface="Calibri" panose="020F0502020204030204" pitchFamily="34" charset="0"/>
            </a:rPr>
            <a:t>Teach-back</a:t>
          </a:r>
        </a:p>
      </dsp:txBody>
      <dsp:txXfrm>
        <a:off x="6185457" y="1556066"/>
        <a:ext cx="1834701" cy="1223133"/>
      </dsp:txXfrm>
    </dsp:sp>
    <dsp:sp modelId="{853C6161-6372-4646-A986-CF2359EB2176}">
      <dsp:nvSpPr>
        <dsp:cNvPr id="0" name=""/>
        <dsp:cNvSpPr/>
      </dsp:nvSpPr>
      <dsp:spPr>
        <a:xfrm>
          <a:off x="8266659" y="1572517"/>
          <a:ext cx="3057834" cy="1223133"/>
        </a:xfrm>
        <a:prstGeom prst="chevron">
          <a:avLst/>
        </a:prstGeom>
        <a:solidFill>
          <a:schemeClr val="accent1">
            <a:shade val="80000"/>
            <a:hueOff val="545598"/>
            <a:satOff val="-56892"/>
            <a:lumOff val="38221"/>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2012" tIns="30671" rIns="30671" bIns="30671"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Calibri" panose="020F0502020204030204" pitchFamily="34" charset="0"/>
              <a:cs typeface="Calibri" panose="020F0502020204030204" pitchFamily="34" charset="0"/>
            </a:rPr>
            <a:t>Informed Consent Form</a:t>
          </a:r>
        </a:p>
      </dsp:txBody>
      <dsp:txXfrm>
        <a:off x="8878226" y="1572517"/>
        <a:ext cx="1834701" cy="12231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D242A3-4D40-7949-A656-17003BC75E99}">
      <dsp:nvSpPr>
        <dsp:cNvPr id="0" name=""/>
        <dsp:cNvSpPr/>
      </dsp:nvSpPr>
      <dsp:spPr>
        <a:xfrm>
          <a:off x="0" y="0"/>
          <a:ext cx="8097012" cy="783240"/>
        </a:xfrm>
        <a:prstGeom prst="roundRect">
          <a:avLst>
            <a:gd name="adj" fmla="val 10000"/>
          </a:avLst>
        </a:prstGeom>
        <a:solidFill>
          <a:schemeClr val="accent1">
            <a:shade val="8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latin typeface="Calibri" panose="020F0502020204030204" pitchFamily="34" charset="0"/>
              <a:cs typeface="Calibri" panose="020F0502020204030204" pitchFamily="34" charset="0"/>
            </a:rPr>
            <a:t>Language</a:t>
          </a:r>
        </a:p>
      </dsp:txBody>
      <dsp:txXfrm>
        <a:off x="22940" y="22940"/>
        <a:ext cx="7160195" cy="737360"/>
      </dsp:txXfrm>
    </dsp:sp>
    <dsp:sp modelId="{50A34782-5A21-FB46-9E93-E17EDA071851}">
      <dsp:nvSpPr>
        <dsp:cNvPr id="0" name=""/>
        <dsp:cNvSpPr/>
      </dsp:nvSpPr>
      <dsp:spPr>
        <a:xfrm>
          <a:off x="604646" y="892024"/>
          <a:ext cx="8097012" cy="783240"/>
        </a:xfrm>
        <a:prstGeom prst="roundRect">
          <a:avLst>
            <a:gd name="adj" fmla="val 10000"/>
          </a:avLst>
        </a:prstGeom>
        <a:solidFill>
          <a:schemeClr val="accent1">
            <a:shade val="80000"/>
            <a:hueOff val="136400"/>
            <a:satOff val="-14223"/>
            <a:lumOff val="955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latin typeface="Calibri" panose="020F0502020204030204" pitchFamily="34" charset="0"/>
              <a:cs typeface="Calibri" panose="020F0502020204030204" pitchFamily="34" charset="0"/>
            </a:rPr>
            <a:t>Family dynamics</a:t>
          </a:r>
        </a:p>
      </dsp:txBody>
      <dsp:txXfrm>
        <a:off x="627586" y="914964"/>
        <a:ext cx="6937378" cy="737360"/>
      </dsp:txXfrm>
    </dsp:sp>
    <dsp:sp modelId="{4FEB6855-8017-FE45-A921-259D4A5F6130}">
      <dsp:nvSpPr>
        <dsp:cNvPr id="0" name=""/>
        <dsp:cNvSpPr/>
      </dsp:nvSpPr>
      <dsp:spPr>
        <a:xfrm>
          <a:off x="1209293" y="1784048"/>
          <a:ext cx="8097012" cy="783240"/>
        </a:xfrm>
        <a:prstGeom prst="roundRect">
          <a:avLst>
            <a:gd name="adj" fmla="val 10000"/>
          </a:avLst>
        </a:prstGeom>
        <a:solidFill>
          <a:schemeClr val="accent1">
            <a:shade val="80000"/>
            <a:hueOff val="272799"/>
            <a:satOff val="-28446"/>
            <a:lumOff val="1911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latin typeface="Calibri" panose="020F0502020204030204" pitchFamily="34" charset="0"/>
              <a:cs typeface="Calibri" panose="020F0502020204030204" pitchFamily="34" charset="0"/>
            </a:rPr>
            <a:t>Attitudes about individual autonomy</a:t>
          </a:r>
        </a:p>
      </dsp:txBody>
      <dsp:txXfrm>
        <a:off x="1232233" y="1806988"/>
        <a:ext cx="6937378" cy="737360"/>
      </dsp:txXfrm>
    </dsp:sp>
    <dsp:sp modelId="{EC2B6499-1F39-9643-B576-3CF03CB1F46D}">
      <dsp:nvSpPr>
        <dsp:cNvPr id="0" name=""/>
        <dsp:cNvSpPr/>
      </dsp:nvSpPr>
      <dsp:spPr>
        <a:xfrm>
          <a:off x="1813940" y="2676072"/>
          <a:ext cx="8097012" cy="783240"/>
        </a:xfrm>
        <a:prstGeom prst="roundRect">
          <a:avLst>
            <a:gd name="adj" fmla="val 10000"/>
          </a:avLst>
        </a:prstGeom>
        <a:solidFill>
          <a:schemeClr val="accent1">
            <a:shade val="80000"/>
            <a:hueOff val="409199"/>
            <a:satOff val="-42669"/>
            <a:lumOff val="2866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latin typeface="Calibri" panose="020F0502020204030204" pitchFamily="34" charset="0"/>
              <a:cs typeface="Calibri" panose="020F0502020204030204" pitchFamily="34" charset="0"/>
            </a:rPr>
            <a:t>Religious practices</a:t>
          </a:r>
        </a:p>
      </dsp:txBody>
      <dsp:txXfrm>
        <a:off x="1836880" y="2699012"/>
        <a:ext cx="6937378" cy="737360"/>
      </dsp:txXfrm>
    </dsp:sp>
    <dsp:sp modelId="{2BA7499A-60FA-3F45-A220-EFFDEB913D53}">
      <dsp:nvSpPr>
        <dsp:cNvPr id="0" name=""/>
        <dsp:cNvSpPr/>
      </dsp:nvSpPr>
      <dsp:spPr>
        <a:xfrm>
          <a:off x="2418587" y="3568097"/>
          <a:ext cx="8097012" cy="783240"/>
        </a:xfrm>
        <a:prstGeom prst="roundRect">
          <a:avLst>
            <a:gd name="adj" fmla="val 10000"/>
          </a:avLst>
        </a:prstGeom>
        <a:solidFill>
          <a:schemeClr val="accent1">
            <a:shade val="80000"/>
            <a:hueOff val="545598"/>
            <a:satOff val="-56892"/>
            <a:lumOff val="3822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latin typeface="Calibri" panose="020F0502020204030204" pitchFamily="34" charset="0"/>
              <a:cs typeface="Calibri" panose="020F0502020204030204" pitchFamily="34" charset="0"/>
            </a:rPr>
            <a:t>Legal customs</a:t>
          </a:r>
        </a:p>
      </dsp:txBody>
      <dsp:txXfrm>
        <a:off x="2441527" y="3591037"/>
        <a:ext cx="6937378" cy="737360"/>
      </dsp:txXfrm>
    </dsp:sp>
    <dsp:sp modelId="{E928CC1C-2482-CE4D-A34B-3DCDF59E0075}">
      <dsp:nvSpPr>
        <dsp:cNvPr id="0" name=""/>
        <dsp:cNvSpPr/>
      </dsp:nvSpPr>
      <dsp:spPr>
        <a:xfrm>
          <a:off x="7587905" y="572200"/>
          <a:ext cx="509106" cy="509106"/>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latin typeface="Calibri" panose="020F0502020204030204" pitchFamily="34" charset="0"/>
            <a:cs typeface="Calibri" panose="020F0502020204030204" pitchFamily="34" charset="0"/>
          </a:endParaRPr>
        </a:p>
      </dsp:txBody>
      <dsp:txXfrm>
        <a:off x="7702454" y="572200"/>
        <a:ext cx="280008" cy="383102"/>
      </dsp:txXfrm>
    </dsp:sp>
    <dsp:sp modelId="{C6570A43-E9C3-C349-A236-EDE8F2FAD165}">
      <dsp:nvSpPr>
        <dsp:cNvPr id="0" name=""/>
        <dsp:cNvSpPr/>
      </dsp:nvSpPr>
      <dsp:spPr>
        <a:xfrm>
          <a:off x="8192552" y="1464225"/>
          <a:ext cx="509106" cy="509106"/>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latin typeface="Calibri" panose="020F0502020204030204" pitchFamily="34" charset="0"/>
            <a:cs typeface="Calibri" panose="020F0502020204030204" pitchFamily="34" charset="0"/>
          </a:endParaRPr>
        </a:p>
      </dsp:txBody>
      <dsp:txXfrm>
        <a:off x="8307101" y="1464225"/>
        <a:ext cx="280008" cy="383102"/>
      </dsp:txXfrm>
    </dsp:sp>
    <dsp:sp modelId="{28E0FE61-5795-4847-A44B-006304B1832B}">
      <dsp:nvSpPr>
        <dsp:cNvPr id="0" name=""/>
        <dsp:cNvSpPr/>
      </dsp:nvSpPr>
      <dsp:spPr>
        <a:xfrm>
          <a:off x="8797199" y="2343195"/>
          <a:ext cx="509106" cy="509106"/>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latin typeface="Calibri" panose="020F0502020204030204" pitchFamily="34" charset="0"/>
            <a:cs typeface="Calibri" panose="020F0502020204030204" pitchFamily="34" charset="0"/>
          </a:endParaRPr>
        </a:p>
      </dsp:txBody>
      <dsp:txXfrm>
        <a:off x="8911748" y="2343195"/>
        <a:ext cx="280008" cy="383102"/>
      </dsp:txXfrm>
    </dsp:sp>
    <dsp:sp modelId="{925C771B-B44C-674C-8FB8-63A3DE00C41F}">
      <dsp:nvSpPr>
        <dsp:cNvPr id="0" name=""/>
        <dsp:cNvSpPr/>
      </dsp:nvSpPr>
      <dsp:spPr>
        <a:xfrm>
          <a:off x="9401846" y="3243922"/>
          <a:ext cx="509106" cy="509106"/>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latin typeface="Calibri" panose="020F0502020204030204" pitchFamily="34" charset="0"/>
            <a:cs typeface="Calibri" panose="020F0502020204030204" pitchFamily="34" charset="0"/>
          </a:endParaRPr>
        </a:p>
      </dsp:txBody>
      <dsp:txXfrm>
        <a:off x="9516395" y="3243922"/>
        <a:ext cx="280008" cy="383102"/>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A2DD8E-4B5F-284D-ADD7-E1661C6737B4}" type="datetimeFigureOut">
              <a:rPr lang="en-US" smtClean="0"/>
              <a:t>4/3/24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0431E2-FE72-3340-B104-BA92C29B00DC}" type="slidenum">
              <a:rPr lang="en-US" smtClean="0"/>
              <a:t>‹#›</a:t>
            </a:fld>
            <a:endParaRPr lang="en-US"/>
          </a:p>
        </p:txBody>
      </p:sp>
    </p:spTree>
    <p:extLst>
      <p:ext uri="{BB962C8B-B14F-4D97-AF65-F5344CB8AC3E}">
        <p14:creationId xmlns:p14="http://schemas.microsoft.com/office/powerpoint/2010/main" val="399290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2</a:t>
            </a:fld>
            <a:endParaRPr lang="en-US"/>
          </a:p>
        </p:txBody>
      </p:sp>
    </p:spTree>
    <p:extLst>
      <p:ext uri="{BB962C8B-B14F-4D97-AF65-F5344CB8AC3E}">
        <p14:creationId xmlns:p14="http://schemas.microsoft.com/office/powerpoint/2010/main" val="37851773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47 seconds </a:t>
            </a:r>
          </a:p>
          <a:p>
            <a:r>
              <a:rPr lang="en-US" dirty="0"/>
              <a:t>LD Britt discussing barriers to effective informed consent</a:t>
            </a:r>
          </a:p>
        </p:txBody>
      </p:sp>
      <p:sp>
        <p:nvSpPr>
          <p:cNvPr id="4" name="Slide Number Placeholder 3"/>
          <p:cNvSpPr>
            <a:spLocks noGrp="1"/>
          </p:cNvSpPr>
          <p:nvPr>
            <p:ph type="sldNum" sz="quarter" idx="5"/>
          </p:nvPr>
        </p:nvSpPr>
        <p:spPr/>
        <p:txBody>
          <a:bodyPr/>
          <a:lstStyle/>
          <a:p>
            <a:fld id="{BA0431E2-FE72-3340-B104-BA92C29B00DC}" type="slidenum">
              <a:rPr lang="en-US" smtClean="0"/>
              <a:t>13</a:t>
            </a:fld>
            <a:endParaRPr lang="en-US"/>
          </a:p>
        </p:txBody>
      </p:sp>
    </p:spTree>
    <p:extLst>
      <p:ext uri="{BB962C8B-B14F-4D97-AF65-F5344CB8AC3E}">
        <p14:creationId xmlns:p14="http://schemas.microsoft.com/office/powerpoint/2010/main" val="22498506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800" b="0" i="0" u="none" strike="noStrike" dirty="0">
                <a:solidFill>
                  <a:srgbClr val="000000"/>
                </a:solidFill>
                <a:effectLst/>
                <a:latin typeface="Calibri" panose="020F0502020204030204" pitchFamily="34" charset="0"/>
              </a:rPr>
              <a:t>There is a substantial body of research delving into the cultural considerations relevant to informed consent and surgical practice, which is an indication that this seemingly simple protocol is more complex than it seems. Some cross-cultural considerations that should be taken into account in the informed consent process include</a:t>
            </a:r>
            <a:endParaRPr lang="en-US" b="0" dirty="0">
              <a:effectLst/>
            </a:endParaRPr>
          </a:p>
          <a:p>
            <a:pPr marL="1371600"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Language: Language barriers alone can pose a significant challenge to cross-cultural communication. </a:t>
            </a:r>
          </a:p>
          <a:p>
            <a:pPr marL="1371600"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Family dynamics: In many cultures, individuals are commonly encouraged to seek counsel from specific family members before making a decision and therefore might not want to provide consent without consulting these family members. There are also cultural expectations for some groups that women shouldn’t consent on their own behalf and instead must defer to the closest male relative. This is a concept that contradicts the Western emphasis on individual autonomy as a central tenet of medical ethics.  </a:t>
            </a:r>
          </a:p>
          <a:p>
            <a:pPr marL="1371600"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Attitudes about individual autonomy: Some cultures place more importance on the family, the community, or the will of a higher power than on the individual. Indeed, coercing an individual from one of these cultures to act in their own sole interest could cause psychological and social distress, which is ultimately not in the patient’s best interest. </a:t>
            </a:r>
          </a:p>
          <a:p>
            <a:pPr marL="1371600"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Religious practices: Patients may have specific perceptions about the morality or appropriateness of medical interventions based on religious or cultural beliefs and may even refuse clinically indicated procedures.  Failing to consider how an individual patient’s religious beliefs might influence his or her conceptualization of an invasive procedure and its consequences can be disastrous. </a:t>
            </a:r>
          </a:p>
          <a:p>
            <a:pPr marL="1371600"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Legal customs: Patients may be unfamiliar with the legal nature of an informed consent form within the U.S. medical system.  The process and purpose for signing off on an informed consent form varies widely around the globe, so it should always be emphasized that the informed consent process is designed to protect the patients, not to render them vulnerable. </a:t>
            </a:r>
          </a:p>
          <a:p>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14</a:t>
            </a:fld>
            <a:endParaRPr lang="en-US"/>
          </a:p>
        </p:txBody>
      </p:sp>
    </p:spTree>
    <p:extLst>
      <p:ext uri="{BB962C8B-B14F-4D97-AF65-F5344CB8AC3E}">
        <p14:creationId xmlns:p14="http://schemas.microsoft.com/office/powerpoint/2010/main" val="12211892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371600"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Language: Language barriers alone can pose a significant challenge to cross-cultural communication. </a:t>
            </a:r>
          </a:p>
          <a:p>
            <a:pPr marL="1371600"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Family dynamics: In many cultures, individuals are commonly encouraged to seek counsel from specific family members before making a decision and therefore might not want to provide consent without consulting these family members. There are also cultural expectations for some groups that women shouldn’t consent on their own behalf and instead must defer to the closest male relative. This is a concept that contradicts the Western emphasis on individual autonomy as a central tenet of medical ethics.  </a:t>
            </a:r>
          </a:p>
          <a:p>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15</a:t>
            </a:fld>
            <a:endParaRPr lang="en-US"/>
          </a:p>
        </p:txBody>
      </p:sp>
    </p:spTree>
    <p:extLst>
      <p:ext uri="{BB962C8B-B14F-4D97-AF65-F5344CB8AC3E}">
        <p14:creationId xmlns:p14="http://schemas.microsoft.com/office/powerpoint/2010/main" val="33696882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371600" rtl="0" fontAlgn="base">
              <a:spcBef>
                <a:spcPts val="0"/>
              </a:spcBef>
              <a:spcAft>
                <a:spcPts val="0"/>
              </a:spcAft>
              <a:buFont typeface="Arial" panose="020B0604020202020204" pitchFamily="34" charset="0"/>
              <a:buChar char="•"/>
            </a:pPr>
            <a:r>
              <a:rPr lang="en-US" sz="1200" b="0" i="0" u="none" strike="noStrike" dirty="0">
                <a:solidFill>
                  <a:srgbClr val="000000"/>
                </a:solidFill>
                <a:effectLst/>
                <a:latin typeface="Calibri" panose="020F0502020204030204" pitchFamily="34" charset="0"/>
              </a:rPr>
              <a:t>Attitudes about individual autonomy: Some cultures place more importance on the family, the community, or the will of a higher power than on the individual. Indeed, coercing an individual from one of these cultures to act in their own sole interest could cause psychological and social distress, which is ultimately not in the patient’s best interest. </a:t>
            </a:r>
          </a:p>
          <a:p>
            <a:pPr marL="1371600" rtl="0" fontAlgn="base">
              <a:spcBef>
                <a:spcPts val="0"/>
              </a:spcBef>
              <a:spcAft>
                <a:spcPts val="0"/>
              </a:spcAft>
              <a:buFont typeface="Arial" panose="020B0604020202020204" pitchFamily="34" charset="0"/>
              <a:buChar char="•"/>
            </a:pPr>
            <a:r>
              <a:rPr lang="en-US" sz="1200" b="0" i="0" u="none" strike="noStrike" dirty="0">
                <a:solidFill>
                  <a:srgbClr val="000000"/>
                </a:solidFill>
                <a:effectLst/>
                <a:latin typeface="Calibri" panose="020F0502020204030204" pitchFamily="34" charset="0"/>
              </a:rPr>
              <a:t>Religious practices: Patients may have specific perceptions about the morality or appropriateness of medical interventions based on religious or cultural beliefs and may even refuse clinically indicated procedures.  Failing to consider how an individual patient’s religious beliefs might influence his or her conceptualization of an invasive procedure and its consequences can be disastrous. </a:t>
            </a:r>
          </a:p>
          <a:p>
            <a:pPr marL="1371600" rtl="0" fontAlgn="base">
              <a:spcBef>
                <a:spcPts val="0"/>
              </a:spcBef>
              <a:spcAft>
                <a:spcPts val="0"/>
              </a:spcAft>
              <a:buFont typeface="Arial" panose="020B0604020202020204" pitchFamily="34" charset="0"/>
              <a:buChar char="•"/>
            </a:pPr>
            <a:r>
              <a:rPr lang="en-US" sz="1200" b="0" i="0" u="none" strike="noStrike" dirty="0">
                <a:solidFill>
                  <a:srgbClr val="000000"/>
                </a:solidFill>
                <a:effectLst/>
                <a:latin typeface="Calibri" panose="020F0502020204030204" pitchFamily="34" charset="0"/>
              </a:rPr>
              <a:t>Legal customs: Patients may be unfamiliar with the legal nature of an informed consent form within the U.S. medical system.  The process and purpose for signing off on an informed consent form varies widely around the globe, so it should always be emphasized that the informed consent process is designed to protect the patients, not to render them vulnerable. </a:t>
            </a:r>
          </a:p>
          <a:p>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16</a:t>
            </a:fld>
            <a:endParaRPr lang="en-US"/>
          </a:p>
        </p:txBody>
      </p:sp>
    </p:spTree>
    <p:extLst>
      <p:ext uri="{BB962C8B-B14F-4D97-AF65-F5344CB8AC3E}">
        <p14:creationId xmlns:p14="http://schemas.microsoft.com/office/powerpoint/2010/main" val="13393094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800" b="0" i="0" u="none" strike="noStrike" dirty="0">
                <a:solidFill>
                  <a:srgbClr val="000000"/>
                </a:solidFill>
                <a:effectLst/>
                <a:latin typeface="Calibri" panose="020F0502020204030204" pitchFamily="34" charset="0"/>
              </a:rPr>
              <a:t>Given the importance of effective communication in the informed consent process, it is crucial to partner with a professional medical interpreter in person, via telephone or via video to ensure patients with limited English proficiency receive an appropriate explanation, a chance to have meaningful dialogue and an opportunity to ask questions before deciding whether to consent to surgery. As we discussed in the previous module about working with patients with Limited English Proficiency, you should not ask a family member or to interpret. If you are asking the patient to sign a form, you should partner with a professional medical interpreter. For more information on how to appropriately engage interpreter services when a language barrier is present, please review the “Optimizing Communication with Patients with Limited English Proficiency” module.</a:t>
            </a:r>
            <a:endParaRPr lang="en-US" b="0" dirty="0">
              <a:effectLst/>
            </a:endParaRPr>
          </a:p>
          <a:p>
            <a:pPr rtl="0">
              <a:spcBef>
                <a:spcPts val="0"/>
              </a:spcBef>
              <a:spcAft>
                <a:spcPts val="0"/>
              </a:spcAft>
            </a:pPr>
            <a:br>
              <a:rPr lang="en-US" b="0" dirty="0">
                <a:effectLst/>
              </a:rPr>
            </a:br>
            <a:br>
              <a:rPr lang="en-US" b="0" dirty="0">
                <a:effectLst/>
              </a:rPr>
            </a:br>
            <a:r>
              <a:rPr lang="en-US" sz="1800" b="0" i="0" u="none" strike="noStrike" dirty="0">
                <a:solidFill>
                  <a:srgbClr val="000000"/>
                </a:solidFill>
                <a:effectLst/>
                <a:latin typeface="Calibri" panose="020F0502020204030204" pitchFamily="34" charset="0"/>
              </a:rPr>
              <a:t>References:</a:t>
            </a:r>
            <a:endParaRPr lang="en-US" b="0" dirty="0">
              <a:effectLst/>
            </a:endParaRPr>
          </a:p>
          <a:p>
            <a:pPr indent="-406400" rtl="0">
              <a:spcBef>
                <a:spcPts val="0"/>
              </a:spcBef>
              <a:spcAft>
                <a:spcPts val="0"/>
              </a:spcAft>
            </a:pPr>
            <a:r>
              <a:rPr lang="en-US" sz="1800" b="0" i="0" u="none" strike="noStrike" dirty="0">
                <a:solidFill>
                  <a:srgbClr val="000000"/>
                </a:solidFill>
                <a:effectLst/>
                <a:latin typeface="Arial" panose="020B0604020202020204" pitchFamily="34" charset="0"/>
              </a:rPr>
              <a:t>1. Pandya, </a:t>
            </a:r>
            <a:r>
              <a:rPr lang="en-US" sz="1800" b="0" i="0" u="none" strike="noStrike" dirty="0" err="1">
                <a:solidFill>
                  <a:srgbClr val="000000"/>
                </a:solidFill>
                <a:effectLst/>
                <a:latin typeface="Arial" panose="020B0604020202020204" pitchFamily="34" charset="0"/>
              </a:rPr>
              <a:t>Chhandasi</a:t>
            </a:r>
            <a:r>
              <a:rPr lang="en-US" sz="1800" b="0" i="0" u="none" strike="noStrike" dirty="0">
                <a:solidFill>
                  <a:srgbClr val="000000"/>
                </a:solidFill>
                <a:effectLst/>
                <a:latin typeface="Arial" panose="020B0604020202020204" pitchFamily="34" charset="0"/>
              </a:rPr>
              <a:t>, Jeanne </a:t>
            </a:r>
            <a:r>
              <a:rPr lang="en-US" sz="1800" b="0" i="0" u="none" strike="noStrike" dirty="0" err="1">
                <a:solidFill>
                  <a:srgbClr val="000000"/>
                </a:solidFill>
                <a:effectLst/>
                <a:latin typeface="Arial" panose="020B0604020202020204" pitchFamily="34" charset="0"/>
              </a:rPr>
              <a:t>Batalova</a:t>
            </a:r>
            <a:r>
              <a:rPr lang="en-US" sz="1800" b="0" i="0" u="none" strike="noStrike" dirty="0">
                <a:solidFill>
                  <a:srgbClr val="000000"/>
                </a:solidFill>
                <a:effectLst/>
                <a:latin typeface="Arial" panose="020B0604020202020204" pitchFamily="34" charset="0"/>
              </a:rPr>
              <a:t> and MM. limited </a:t>
            </a:r>
            <a:r>
              <a:rPr lang="en-US" sz="1800" b="0" i="0" u="none" strike="noStrike" dirty="0" err="1">
                <a:solidFill>
                  <a:srgbClr val="000000"/>
                </a:solidFill>
                <a:effectLst/>
                <a:latin typeface="Arial" panose="020B0604020202020204" pitchFamily="34" charset="0"/>
              </a:rPr>
              <a:t>english</a:t>
            </a:r>
            <a:r>
              <a:rPr lang="en-US" sz="1800" b="0" i="0" u="none" strike="noStrike" dirty="0">
                <a:solidFill>
                  <a:srgbClr val="000000"/>
                </a:solidFill>
                <a:effectLst/>
                <a:latin typeface="Arial" panose="020B0604020202020204" pitchFamily="34" charset="0"/>
              </a:rPr>
              <a:t> proficient individuals in the united states: numbers, share, growth, and linguistic diversity. </a:t>
            </a:r>
            <a:r>
              <a:rPr lang="en-US" sz="1800" b="0" i="1" u="none" strike="noStrike" dirty="0">
                <a:solidFill>
                  <a:srgbClr val="000000"/>
                </a:solidFill>
                <a:effectLst/>
                <a:latin typeface="Arial" panose="020B0604020202020204" pitchFamily="34" charset="0"/>
              </a:rPr>
              <a:t>Washington, DC </a:t>
            </a:r>
            <a:r>
              <a:rPr lang="en-US" sz="1800" b="0" i="1" u="none" strike="noStrike" dirty="0" err="1">
                <a:solidFill>
                  <a:srgbClr val="000000"/>
                </a:solidFill>
                <a:effectLst/>
                <a:latin typeface="Arial" panose="020B0604020202020204" pitchFamily="34" charset="0"/>
              </a:rPr>
              <a:t>Migr</a:t>
            </a:r>
            <a:r>
              <a:rPr lang="en-US" sz="1800" b="0" i="1" u="none" strike="noStrike" dirty="0">
                <a:solidFill>
                  <a:srgbClr val="000000"/>
                </a:solidFill>
                <a:effectLst/>
                <a:latin typeface="Arial" panose="020B0604020202020204" pitchFamily="34" charset="0"/>
              </a:rPr>
              <a:t> Policy Inst</a:t>
            </a:r>
            <a:r>
              <a:rPr lang="en-US" sz="1800" b="0" i="0" u="none" strike="noStrike" dirty="0">
                <a:solidFill>
                  <a:srgbClr val="000000"/>
                </a:solidFill>
                <a:effectLst/>
                <a:latin typeface="Arial" panose="020B0604020202020204" pitchFamily="34" charset="0"/>
              </a:rPr>
              <a:t>. 2011.</a:t>
            </a:r>
            <a:endParaRPr lang="en-US" b="0" dirty="0">
              <a:effectLst/>
            </a:endParaRPr>
          </a:p>
          <a:p>
            <a:br>
              <a:rPr lang="en-US" b="0" dirty="0">
                <a:effectLst/>
              </a:rPr>
            </a:br>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17</a:t>
            </a:fld>
            <a:endParaRPr lang="en-US"/>
          </a:p>
        </p:txBody>
      </p:sp>
    </p:spTree>
    <p:extLst>
      <p:ext uri="{BB962C8B-B14F-4D97-AF65-F5344CB8AC3E}">
        <p14:creationId xmlns:p14="http://schemas.microsoft.com/office/powerpoint/2010/main" val="11507596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800" b="0" i="0" u="none" strike="noStrike" dirty="0">
                <a:solidFill>
                  <a:srgbClr val="000000"/>
                </a:solidFill>
                <a:effectLst/>
                <a:latin typeface="Arial" panose="020B0604020202020204" pitchFamily="34" charset="0"/>
              </a:rPr>
              <a:t>Some patients are more likely to seek information and advice from members of their own community who may or may not have any medical training than they are to seek treatment from a physician. Familiarity with healthcare and legal systems, as well as religious practices, healthcare-seeking practices, and healthcare literacy can all be contributing factors in a patient’s decision on whether or not to have surgery.  It is important to assess what patients have heard about a particular procedure from other sources in an open-minded way. For example, you might ask, “Have you heard anything from friends or family members about this procedure that may worry you? Let’s talk about that. What concerns have they expressed?”</a:t>
            </a:r>
            <a:endParaRPr lang="en-US" b="0" dirty="0">
              <a:effectLst/>
            </a:endParaRPr>
          </a:p>
          <a:p>
            <a:pPr rtl="0">
              <a:spcBef>
                <a:spcPts val="0"/>
              </a:spcBef>
              <a:spcAft>
                <a:spcPts val="0"/>
              </a:spcAft>
            </a:pPr>
            <a:r>
              <a:rPr lang="en-US" sz="1800" b="0" i="0" u="none" strike="noStrike" dirty="0">
                <a:solidFill>
                  <a:srgbClr val="000000"/>
                </a:solidFill>
                <a:effectLst/>
                <a:latin typeface="Arial" panose="020B0604020202020204" pitchFamily="34" charset="0"/>
              </a:rPr>
              <a:t> </a:t>
            </a:r>
            <a:endParaRPr lang="en-US" b="0" dirty="0">
              <a:effectLst/>
            </a:endParaRPr>
          </a:p>
          <a:p>
            <a:r>
              <a:rPr lang="en-US" sz="1800" b="0" i="0" u="none" strike="noStrike" dirty="0">
                <a:solidFill>
                  <a:srgbClr val="000000"/>
                </a:solidFill>
                <a:effectLst/>
                <a:latin typeface="Arial" panose="020B0604020202020204" pitchFamily="34" charset="0"/>
              </a:rPr>
              <a:t>A good question to get in the habit of asking </a:t>
            </a:r>
            <a:r>
              <a:rPr lang="en-US" sz="1800" b="1" i="0" u="none" strike="noStrike" dirty="0">
                <a:solidFill>
                  <a:srgbClr val="000000"/>
                </a:solidFill>
                <a:effectLst/>
                <a:latin typeface="Arial" panose="020B0604020202020204" pitchFamily="34" charset="0"/>
              </a:rPr>
              <a:t>all</a:t>
            </a:r>
            <a:r>
              <a:rPr lang="en-US" sz="1800" b="0" i="0" u="none" strike="noStrike" dirty="0">
                <a:solidFill>
                  <a:srgbClr val="000000"/>
                </a:solidFill>
                <a:effectLst/>
                <a:latin typeface="Arial" panose="020B0604020202020204" pitchFamily="34" charset="0"/>
              </a:rPr>
              <a:t> patients is, “Do you have any beliefs or customs that I should know about that might affect your willingness to have this surgery?” Asking </a:t>
            </a:r>
            <a:r>
              <a:rPr lang="en-US" sz="1800" b="1" i="0" u="sng" dirty="0">
                <a:solidFill>
                  <a:srgbClr val="000000"/>
                </a:solidFill>
                <a:effectLst/>
                <a:latin typeface="Arial" panose="020B0604020202020204" pitchFamily="34" charset="0"/>
              </a:rPr>
              <a:t>all </a:t>
            </a:r>
            <a:r>
              <a:rPr lang="en-US" sz="1800" b="0" i="0" u="none" strike="noStrike" dirty="0">
                <a:solidFill>
                  <a:srgbClr val="000000"/>
                </a:solidFill>
                <a:effectLst/>
                <a:latin typeface="Arial" panose="020B0604020202020204" pitchFamily="34" charset="0"/>
              </a:rPr>
              <a:t>patients the same question as part of the informed consent process can help you to avoid making assumptions about a patient’s beliefs, and serve as a helpful tool in limiting any implicit bias, which we will discuss further in the next module.  </a:t>
            </a:r>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18</a:t>
            </a:fld>
            <a:endParaRPr lang="en-US"/>
          </a:p>
        </p:txBody>
      </p:sp>
    </p:spTree>
    <p:extLst>
      <p:ext uri="{BB962C8B-B14F-4D97-AF65-F5344CB8AC3E}">
        <p14:creationId xmlns:p14="http://schemas.microsoft.com/office/powerpoint/2010/main" val="18993989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800" b="0" i="0" u="none" strike="noStrike" dirty="0">
                <a:solidFill>
                  <a:srgbClr val="000000"/>
                </a:solidFill>
                <a:effectLst/>
                <a:latin typeface="Arial" panose="020B0604020202020204" pitchFamily="34" charset="0"/>
              </a:rPr>
              <a:t>Navigating cultural considerations in the informed consent process is part of the </a:t>
            </a:r>
            <a:r>
              <a:rPr lang="en-US" sz="1800" b="0" i="1" u="none" strike="noStrike" dirty="0">
                <a:solidFill>
                  <a:srgbClr val="000000"/>
                </a:solidFill>
                <a:effectLst/>
                <a:latin typeface="Arial" panose="020B0604020202020204" pitchFamily="34" charset="0"/>
              </a:rPr>
              <a:t>dynamic conversation</a:t>
            </a:r>
            <a:r>
              <a:rPr lang="en-US" sz="1800" b="0" i="0" u="none" strike="noStrike" dirty="0">
                <a:solidFill>
                  <a:srgbClr val="000000"/>
                </a:solidFill>
                <a:effectLst/>
                <a:latin typeface="Arial" panose="020B0604020202020204" pitchFamily="34" charset="0"/>
              </a:rPr>
              <a:t> step of the model described previously. It may involve a deeper exploration and negotiation around specific beliefs or concerns about the illness or surgical procedure. First, assess what the patient already knows. This may include asking them to explain their understanding of their disease process, whether or not there is a word for that process or condition in their language, and what they believe caused the symptoms or disease.</a:t>
            </a:r>
            <a:endParaRPr lang="en-US" b="0" dirty="0">
              <a:effectLst/>
            </a:endParaRPr>
          </a:p>
          <a:p>
            <a:pPr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Assume nothing. Many providers assume that if a patient does not ask any questions, they understood all of the information that was given. In fact, the opposite may be true; the patient may be too intimidated, overwhelmed, or confused to even ask a question.</a:t>
            </a:r>
          </a:p>
          <a:p>
            <a:pPr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Explore the patient’s beliefs and concerns in detail, by asking open ended questions like: “Can you tell me more about your concerns? I’d like to understand them so we can come up with an approach that you would feel comfortable with.”</a:t>
            </a:r>
          </a:p>
          <a:p>
            <a:pPr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If the patient has particular beliefs or concerns about the procedure, try to offer different options that may fit within the patient’s beliefs. This aspect of the </a:t>
            </a:r>
            <a:r>
              <a:rPr lang="en-US" sz="1800" b="0" i="1" u="none" strike="noStrike" dirty="0">
                <a:solidFill>
                  <a:srgbClr val="000000"/>
                </a:solidFill>
                <a:effectLst/>
                <a:latin typeface="Arial" panose="020B0604020202020204" pitchFamily="34" charset="0"/>
              </a:rPr>
              <a:t>dynamic conversation</a:t>
            </a:r>
            <a:r>
              <a:rPr lang="en-US" sz="1800" b="0" i="0" u="none" strike="noStrike" dirty="0">
                <a:solidFill>
                  <a:srgbClr val="000000"/>
                </a:solidFill>
                <a:effectLst/>
                <a:latin typeface="Arial" panose="020B0604020202020204" pitchFamily="34" charset="0"/>
              </a:rPr>
              <a:t> will help you understand the patient’s perspective in depth to assure that the right decision is made in the context of their own cultural beliefs.</a:t>
            </a:r>
          </a:p>
          <a:p>
            <a:pPr rtl="0" fontAlgn="base">
              <a:spcBef>
                <a:spcPts val="0"/>
              </a:spcBef>
              <a:spcAft>
                <a:spcPts val="120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Many institutions have “risk management” services that can be requested if there are concerns about legal or cultural considerations in the provision of patient care. These services can be valuable in situations that are culturally complex or unfamiliar to the provider.</a:t>
            </a:r>
          </a:p>
          <a:p>
            <a:pPr rtl="0">
              <a:spcBef>
                <a:spcPts val="0"/>
              </a:spcBef>
              <a:spcAft>
                <a:spcPts val="0"/>
              </a:spcAft>
            </a:pPr>
            <a:r>
              <a:rPr lang="en-US" sz="1800" b="0" i="0" u="none" strike="noStrike" dirty="0">
                <a:solidFill>
                  <a:srgbClr val="000000"/>
                </a:solidFill>
                <a:effectLst/>
                <a:latin typeface="Arial" panose="020B0604020202020204" pitchFamily="34" charset="0"/>
              </a:rPr>
              <a:t> </a:t>
            </a:r>
            <a:endParaRPr lang="en-US" b="0" dirty="0">
              <a:effectLst/>
            </a:endParaRPr>
          </a:p>
          <a:p>
            <a:pPr rtl="0">
              <a:spcBef>
                <a:spcPts val="0"/>
              </a:spcBef>
              <a:spcAft>
                <a:spcPts val="0"/>
              </a:spcAft>
            </a:pPr>
            <a:r>
              <a:rPr lang="en-US" sz="1800" b="0" i="0" u="none" strike="noStrike" dirty="0">
                <a:solidFill>
                  <a:srgbClr val="000000"/>
                </a:solidFill>
                <a:effectLst/>
                <a:latin typeface="Arial" panose="020B0604020202020204" pitchFamily="34" charset="0"/>
              </a:rPr>
              <a:t>The teach-back method can be employed to great effect when discussing informed consent with patients. Cultural beliefs and practices may be revealed by the using the teach-back method, which will enable the surgeon to acknowledge and address them as needed.</a:t>
            </a:r>
            <a:endParaRPr lang="en-US" b="0" dirty="0">
              <a:effectLst/>
            </a:endParaRPr>
          </a:p>
          <a:p>
            <a:pPr rtl="0">
              <a:spcBef>
                <a:spcPts val="0"/>
              </a:spcBef>
              <a:spcAft>
                <a:spcPts val="0"/>
              </a:spcAft>
            </a:pPr>
            <a:r>
              <a:rPr lang="en-US" sz="1800" b="0" i="0" u="none" strike="noStrike" dirty="0">
                <a:solidFill>
                  <a:srgbClr val="000000"/>
                </a:solidFill>
                <a:effectLst/>
                <a:latin typeface="Arial" panose="020B0604020202020204" pitchFamily="34" charset="0"/>
              </a:rPr>
              <a:t> </a:t>
            </a:r>
            <a:endParaRPr lang="en-US" b="0" dirty="0">
              <a:effectLst/>
            </a:endParaRPr>
          </a:p>
          <a:p>
            <a:pPr rtl="0">
              <a:spcBef>
                <a:spcPts val="0"/>
              </a:spcBef>
              <a:spcAft>
                <a:spcPts val="0"/>
              </a:spcAft>
            </a:pPr>
            <a:r>
              <a:rPr lang="en-US" sz="1800" b="0" i="0" u="none" strike="noStrike" dirty="0">
                <a:solidFill>
                  <a:srgbClr val="000000"/>
                </a:solidFill>
                <a:effectLst/>
                <a:latin typeface="Arial" panose="020B0604020202020204" pitchFamily="34" charset="0"/>
              </a:rPr>
              <a:t>It is also important to observe the patient’s body language, demeanor, and facial expressions. Be prepared to change strategies if there are signs of discomfort or anxiety, as these will have an adverse effect on the patient’s ability to focus on and process the information.</a:t>
            </a:r>
            <a:endParaRPr lang="en-US" b="0" dirty="0">
              <a:effectLst/>
            </a:endParaRPr>
          </a:p>
          <a:p>
            <a:pPr rtl="0">
              <a:spcBef>
                <a:spcPts val="0"/>
              </a:spcBef>
              <a:spcAft>
                <a:spcPts val="0"/>
              </a:spcAft>
            </a:pPr>
            <a:r>
              <a:rPr lang="en-US" sz="1800" b="1" i="0" u="sng" dirty="0">
                <a:solidFill>
                  <a:srgbClr val="000000"/>
                </a:solidFill>
                <a:effectLst/>
                <a:latin typeface="Arial" panose="020B0604020202020204" pitchFamily="34" charset="0"/>
              </a:rPr>
              <a:t> </a:t>
            </a:r>
            <a:endParaRPr lang="en-US" b="0" dirty="0">
              <a:effectLst/>
            </a:endParaRPr>
          </a:p>
          <a:p>
            <a:br>
              <a:rPr lang="en-US" b="0" dirty="0">
                <a:effectLst/>
              </a:rPr>
            </a:br>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19</a:t>
            </a:fld>
            <a:endParaRPr lang="en-US"/>
          </a:p>
        </p:txBody>
      </p:sp>
    </p:spTree>
    <p:extLst>
      <p:ext uri="{BB962C8B-B14F-4D97-AF65-F5344CB8AC3E}">
        <p14:creationId xmlns:p14="http://schemas.microsoft.com/office/powerpoint/2010/main" val="9080267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800" b="0" i="0" u="none" strike="noStrike" dirty="0">
                <a:solidFill>
                  <a:srgbClr val="000000"/>
                </a:solidFill>
                <a:effectLst/>
                <a:latin typeface="Arial" panose="020B0604020202020204" pitchFamily="34" charset="0"/>
              </a:rPr>
              <a:t>Navigating cultural considerations in the informed consent process is part of the </a:t>
            </a:r>
            <a:r>
              <a:rPr lang="en-US" sz="1800" b="0" i="1" u="none" strike="noStrike" dirty="0">
                <a:solidFill>
                  <a:srgbClr val="000000"/>
                </a:solidFill>
                <a:effectLst/>
                <a:latin typeface="Arial" panose="020B0604020202020204" pitchFamily="34" charset="0"/>
              </a:rPr>
              <a:t>dynamic conversation</a:t>
            </a:r>
            <a:r>
              <a:rPr lang="en-US" sz="1800" b="0" i="0" u="none" strike="noStrike" dirty="0">
                <a:solidFill>
                  <a:srgbClr val="000000"/>
                </a:solidFill>
                <a:effectLst/>
                <a:latin typeface="Arial" panose="020B0604020202020204" pitchFamily="34" charset="0"/>
              </a:rPr>
              <a:t> step of the model described previously. It may involve a deeper exploration and negotiation around specific beliefs or concerns about the illness or surgical procedure. First, assess what the patient already knows. This may include asking them to explain their understanding of their disease process, whether or not there is a word for that process or condition in their language, and what they believe caused the symptoms or disease.</a:t>
            </a:r>
            <a:endParaRPr lang="en-US" b="0" dirty="0">
              <a:effectLst/>
            </a:endParaRPr>
          </a:p>
          <a:p>
            <a:pPr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Assume nothing. Many providers assume that if a patient does not ask any questions, they understood all of the information that was given. In fact, the opposite may be true; the patient may be too intimidated, overwhelmed, or confused to even ask a question.</a:t>
            </a:r>
          </a:p>
          <a:p>
            <a:pPr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Explore the patient’s beliefs and concerns in detail, by asking open ended questions like: “Can you tell me more about your concerns? I’d like to understand them so we can come up with an approach that you would feel comfortable with.”</a:t>
            </a:r>
          </a:p>
          <a:p>
            <a:pPr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If the patient has particular beliefs or concerns about the procedure, try to offer different options that may fit within the patient’s beliefs. This aspect of the </a:t>
            </a:r>
            <a:r>
              <a:rPr lang="en-US" sz="1800" b="0" i="1" u="none" strike="noStrike" dirty="0">
                <a:solidFill>
                  <a:srgbClr val="000000"/>
                </a:solidFill>
                <a:effectLst/>
                <a:latin typeface="Arial" panose="020B0604020202020204" pitchFamily="34" charset="0"/>
              </a:rPr>
              <a:t>dynamic conversation</a:t>
            </a:r>
            <a:r>
              <a:rPr lang="en-US" sz="1800" b="0" i="0" u="none" strike="noStrike" dirty="0">
                <a:solidFill>
                  <a:srgbClr val="000000"/>
                </a:solidFill>
                <a:effectLst/>
                <a:latin typeface="Arial" panose="020B0604020202020204" pitchFamily="34" charset="0"/>
              </a:rPr>
              <a:t> will help you understand the patient’s perspective in depth to assure that the right decision is made in the context of their own cultural beliefs.</a:t>
            </a:r>
          </a:p>
          <a:p>
            <a:pPr rtl="0" fontAlgn="base">
              <a:spcBef>
                <a:spcPts val="0"/>
              </a:spcBef>
              <a:spcAft>
                <a:spcPts val="120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Many institutions have “risk management” services that can be requested if there are concerns about legal or cultural considerations in the provision of patient care. These services can be valuable in situations that are culturally complex or unfamiliar to the provider.</a:t>
            </a:r>
          </a:p>
          <a:p>
            <a:pPr rtl="0">
              <a:spcBef>
                <a:spcPts val="0"/>
              </a:spcBef>
              <a:spcAft>
                <a:spcPts val="0"/>
              </a:spcAft>
            </a:pPr>
            <a:r>
              <a:rPr lang="en-US" sz="1800" b="0" i="0" u="none" strike="noStrike" dirty="0">
                <a:solidFill>
                  <a:srgbClr val="000000"/>
                </a:solidFill>
                <a:effectLst/>
                <a:latin typeface="Arial" panose="020B0604020202020204" pitchFamily="34" charset="0"/>
              </a:rPr>
              <a:t> </a:t>
            </a:r>
            <a:endParaRPr lang="en-US" b="0" dirty="0">
              <a:effectLst/>
            </a:endParaRPr>
          </a:p>
          <a:p>
            <a:pPr rtl="0">
              <a:spcBef>
                <a:spcPts val="0"/>
              </a:spcBef>
              <a:spcAft>
                <a:spcPts val="0"/>
              </a:spcAft>
            </a:pPr>
            <a:r>
              <a:rPr lang="en-US" sz="1800" b="0" i="0" u="none" strike="noStrike" dirty="0">
                <a:solidFill>
                  <a:srgbClr val="000000"/>
                </a:solidFill>
                <a:effectLst/>
                <a:latin typeface="Arial" panose="020B0604020202020204" pitchFamily="34" charset="0"/>
              </a:rPr>
              <a:t>The teach-back method can be employed to great effect when discussing informed consent with patients. Cultural beliefs and practices may be revealed by the using the teach-back method, which will enable the surgeon to acknowledge and address them as needed.</a:t>
            </a:r>
            <a:endParaRPr lang="en-US" b="0" dirty="0">
              <a:effectLst/>
            </a:endParaRPr>
          </a:p>
          <a:p>
            <a:pPr rtl="0">
              <a:spcBef>
                <a:spcPts val="0"/>
              </a:spcBef>
              <a:spcAft>
                <a:spcPts val="0"/>
              </a:spcAft>
            </a:pPr>
            <a:r>
              <a:rPr lang="en-US" sz="1800" b="0" i="0" u="none" strike="noStrike" dirty="0">
                <a:solidFill>
                  <a:srgbClr val="000000"/>
                </a:solidFill>
                <a:effectLst/>
                <a:latin typeface="Arial" panose="020B0604020202020204" pitchFamily="34" charset="0"/>
              </a:rPr>
              <a:t> </a:t>
            </a:r>
            <a:endParaRPr lang="en-US" b="0" dirty="0">
              <a:effectLst/>
            </a:endParaRPr>
          </a:p>
          <a:p>
            <a:pPr rtl="0">
              <a:spcBef>
                <a:spcPts val="0"/>
              </a:spcBef>
              <a:spcAft>
                <a:spcPts val="0"/>
              </a:spcAft>
            </a:pPr>
            <a:r>
              <a:rPr lang="en-US" sz="1800" b="0" i="0" u="none" strike="noStrike" dirty="0">
                <a:solidFill>
                  <a:srgbClr val="000000"/>
                </a:solidFill>
                <a:effectLst/>
                <a:latin typeface="Arial" panose="020B0604020202020204" pitchFamily="34" charset="0"/>
              </a:rPr>
              <a:t>It is also important to observe the patient’s body language, demeanor, and facial expressions. Be prepared to change strategies if there are signs of discomfort or anxiety, as these will have an adverse effect on the patient’s ability to focus on and process the information.</a:t>
            </a:r>
            <a:endParaRPr lang="en-US" b="0" dirty="0">
              <a:effectLst/>
            </a:endParaRPr>
          </a:p>
          <a:p>
            <a:pPr rtl="0">
              <a:spcBef>
                <a:spcPts val="0"/>
              </a:spcBef>
              <a:spcAft>
                <a:spcPts val="0"/>
              </a:spcAft>
            </a:pPr>
            <a:r>
              <a:rPr lang="en-US" sz="1800" b="1" i="0" u="sng" dirty="0">
                <a:solidFill>
                  <a:srgbClr val="000000"/>
                </a:solidFill>
                <a:effectLst/>
                <a:latin typeface="Arial" panose="020B0604020202020204" pitchFamily="34" charset="0"/>
              </a:rPr>
              <a:t> </a:t>
            </a:r>
            <a:endParaRPr lang="en-US" b="0" dirty="0">
              <a:effectLst/>
            </a:endParaRPr>
          </a:p>
          <a:p>
            <a:br>
              <a:rPr lang="en-US" b="0" dirty="0">
                <a:effectLst/>
              </a:rPr>
            </a:br>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20</a:t>
            </a:fld>
            <a:endParaRPr lang="en-US"/>
          </a:p>
        </p:txBody>
      </p:sp>
    </p:spTree>
    <p:extLst>
      <p:ext uri="{BB962C8B-B14F-4D97-AF65-F5344CB8AC3E}">
        <p14:creationId xmlns:p14="http://schemas.microsoft.com/office/powerpoint/2010/main" val="6127562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21</a:t>
            </a:fld>
            <a:endParaRPr lang="en-US"/>
          </a:p>
        </p:txBody>
      </p:sp>
    </p:spTree>
    <p:extLst>
      <p:ext uri="{BB962C8B-B14F-4D97-AF65-F5344CB8AC3E}">
        <p14:creationId xmlns:p14="http://schemas.microsoft.com/office/powerpoint/2010/main" val="28346083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800" b="0" i="0" u="none" strike="noStrike" dirty="0">
                <a:solidFill>
                  <a:srgbClr val="000000"/>
                </a:solidFill>
                <a:effectLst/>
                <a:latin typeface="Arial" panose="020B0604020202020204" pitchFamily="34" charset="0"/>
              </a:rPr>
              <a:t>It is important to remember that patients also have the right to refuse to consent to a procedure.  It is your job as the surgeon to present the patient with all of the facts, and allow them to make their own decision on whether the proposed procedure makes sense for them.  Patient refusal may complicate your intended plan of care, but it is important to find the balance between patient autonomy and providing the best available clinical evidence. Open, honest communication as part of the shared decision-making process is key to mitigate the risk of coercion without compromising your own professional integrity. If you feel as though you have fully informed the patient about the procedure, and they understand the risk and benefits, but still refuse to consent, you must, you must respect their decision. If a patient refuses to consent, there are several steps.  Step 1, make sure the patient fully understands what the informed consent is highlighting and underscoring. Ask the patient if anyone else can provide an explanation for this informed consent. Step 2, cordially accept the patient’s decision if that’s the case. Step 3, inform all of the stakeholders, I’m talking about referring physicians, practice managers etc. of the patient’s decision, and Step 4, schedule a follow-up visit with the patient. </a:t>
            </a:r>
            <a:endParaRPr lang="en-US" b="0" dirty="0">
              <a:effectLst/>
            </a:endParaRPr>
          </a:p>
          <a:p>
            <a:br>
              <a:rPr lang="en-US" dirty="0"/>
            </a:br>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22</a:t>
            </a:fld>
            <a:endParaRPr lang="en-US"/>
          </a:p>
        </p:txBody>
      </p:sp>
    </p:spTree>
    <p:extLst>
      <p:ext uri="{BB962C8B-B14F-4D97-AF65-F5344CB8AC3E}">
        <p14:creationId xmlns:p14="http://schemas.microsoft.com/office/powerpoint/2010/main" val="5530051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dirty="0">
                <a:solidFill>
                  <a:srgbClr val="000000"/>
                </a:solidFill>
                <a:effectLst/>
                <a:latin typeface="Arial" panose="020B0604020202020204" pitchFamily="34" charset="0"/>
              </a:rPr>
              <a:t>The third PACTS Module, Informed Consent in Cross-Cultural Surgeon-Patient Relationships. I’m Dr. L.D. Britt, I’m Chair of Surgery at Eastern Virginia Medical School. Informed consent is a critical part of every surgical encounter. Obtaining informed consent is the </a:t>
            </a:r>
            <a:r>
              <a:rPr lang="en-US" sz="1800" b="1" i="0" u="none" strike="noStrike" dirty="0">
                <a:solidFill>
                  <a:srgbClr val="000000"/>
                </a:solidFill>
                <a:effectLst/>
                <a:latin typeface="Arial" panose="020B0604020202020204" pitchFamily="34" charset="0"/>
              </a:rPr>
              <a:t>process</a:t>
            </a:r>
            <a:r>
              <a:rPr lang="en-US" sz="1800" b="0" i="0" u="none" strike="noStrike" dirty="0">
                <a:solidFill>
                  <a:srgbClr val="000000"/>
                </a:solidFill>
                <a:effectLst/>
                <a:latin typeface="Arial" panose="020B0604020202020204" pitchFamily="34" charset="0"/>
              </a:rPr>
              <a:t> of communication between a patient and physician that results in either the patient’s agreement or refusal to undergo a specific medical intervention. The process of obtaining consent results in a legal document that states that the patient understands the risks, understands the benefits, and the alternatives to the proposed intervention. It is a more formal, and ideally more standardized, process than other clinical situations in which the physician provides counseling and medical advice. Generally speaking, most surgical procedures and other interventions will not be performed without written permission on a standard, legal document from the patient or patient’s legal guardian or health care power of attorney.</a:t>
            </a:r>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3</a:t>
            </a:fld>
            <a:endParaRPr lang="en-US"/>
          </a:p>
        </p:txBody>
      </p:sp>
    </p:spTree>
    <p:extLst>
      <p:ext uri="{BB962C8B-B14F-4D97-AF65-F5344CB8AC3E}">
        <p14:creationId xmlns:p14="http://schemas.microsoft.com/office/powerpoint/2010/main" val="10965310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24</a:t>
            </a:fld>
            <a:endParaRPr lang="en-US"/>
          </a:p>
        </p:txBody>
      </p:sp>
    </p:spTree>
    <p:extLst>
      <p:ext uri="{BB962C8B-B14F-4D97-AF65-F5344CB8AC3E}">
        <p14:creationId xmlns:p14="http://schemas.microsoft.com/office/powerpoint/2010/main" val="7335479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25</a:t>
            </a:fld>
            <a:endParaRPr lang="en-US"/>
          </a:p>
        </p:txBody>
      </p:sp>
    </p:spTree>
    <p:extLst>
      <p:ext uri="{BB962C8B-B14F-4D97-AF65-F5344CB8AC3E}">
        <p14:creationId xmlns:p14="http://schemas.microsoft.com/office/powerpoint/2010/main" val="2556027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4</a:t>
            </a:fld>
            <a:endParaRPr lang="en-US"/>
          </a:p>
        </p:txBody>
      </p:sp>
    </p:spTree>
    <p:extLst>
      <p:ext uri="{BB962C8B-B14F-4D97-AF65-F5344CB8AC3E}">
        <p14:creationId xmlns:p14="http://schemas.microsoft.com/office/powerpoint/2010/main" val="4131482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800" b="0" i="0" u="none" strike="noStrike" dirty="0">
                <a:solidFill>
                  <a:srgbClr val="000000"/>
                </a:solidFill>
                <a:effectLst/>
                <a:latin typeface="Arial" panose="020B0604020202020204" pitchFamily="34" charset="0"/>
              </a:rPr>
              <a:t>These are the 5 knowledge-based learning objectives of the module. Take a moment to review these as they will lay the foundation for a set of skills that you will practice and further develop in subsequent case exploration exercises.</a:t>
            </a:r>
            <a:endParaRPr lang="en-US" b="0" dirty="0">
              <a:effectLst/>
            </a:endParaRPr>
          </a:p>
          <a:p>
            <a:br>
              <a:rPr lang="en-US" dirty="0"/>
            </a:br>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5</a:t>
            </a:fld>
            <a:endParaRPr lang="en-US"/>
          </a:p>
        </p:txBody>
      </p:sp>
    </p:spTree>
    <p:extLst>
      <p:ext uri="{BB962C8B-B14F-4D97-AF65-F5344CB8AC3E}">
        <p14:creationId xmlns:p14="http://schemas.microsoft.com/office/powerpoint/2010/main" val="1739150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800" b="0" i="0" u="none" strike="noStrike" dirty="0">
                <a:solidFill>
                  <a:srgbClr val="000000"/>
                </a:solidFill>
                <a:effectLst/>
                <a:latin typeface="Calibri" panose="020F0502020204030204" pitchFamily="34" charset="0"/>
              </a:rPr>
              <a:t>The informed consent process is about much more than just the form. The most important part of the informed consent process is not the signed form itself, but rather the patient’s full understanding of the procedure, its risks and benefits, and its alternatives. Explanation, dynamic conversation, and teach-back are all important, preceding steps to asking a patient to sign off on an informed consent form. Click on each step of the process to see some prompts you may consider using the next time you are discussing informed consent with a patient.  We will review this process in more detail throughout the module. </a:t>
            </a:r>
            <a:endParaRPr lang="en-US" b="0" dirty="0">
              <a:effectLst/>
            </a:endParaRPr>
          </a:p>
          <a:p>
            <a:br>
              <a:rPr lang="en-US" b="0" dirty="0">
                <a:effectLst/>
              </a:rPr>
            </a:br>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6</a:t>
            </a:fld>
            <a:endParaRPr lang="en-US"/>
          </a:p>
        </p:txBody>
      </p:sp>
    </p:spTree>
    <p:extLst>
      <p:ext uri="{BB962C8B-B14F-4D97-AF65-F5344CB8AC3E}">
        <p14:creationId xmlns:p14="http://schemas.microsoft.com/office/powerpoint/2010/main" val="31809863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800" b="0" i="0" u="none" strike="noStrike" dirty="0">
                <a:solidFill>
                  <a:srgbClr val="000000"/>
                </a:solidFill>
                <a:effectLst/>
                <a:latin typeface="Calibri" panose="020F0502020204030204" pitchFamily="34" charset="0"/>
              </a:rPr>
              <a:t>The first component of informed consent is an explanation by the surgeon. It’s important that the surgeon utilizes plain, simplistic vocabulary and does not rely on medical jargon. Ideally, the explanation should include:</a:t>
            </a:r>
            <a:endParaRPr lang="en-US" b="0" dirty="0">
              <a:effectLst/>
            </a:endParaRPr>
          </a:p>
          <a:p>
            <a:pPr rtl="0" fontAlgn="base">
              <a:spcBef>
                <a:spcPts val="0"/>
              </a:spcBef>
              <a:spcAft>
                <a:spcPts val="0"/>
              </a:spcAft>
              <a:buFont typeface="+mj-lt"/>
              <a:buAutoNum type="arabicPeriod"/>
            </a:pPr>
            <a:r>
              <a:rPr lang="en-US" sz="1800" b="0" i="0" u="none" strike="noStrike" dirty="0">
                <a:solidFill>
                  <a:srgbClr val="000000"/>
                </a:solidFill>
                <a:effectLst/>
                <a:latin typeface="Calibri" panose="020F0502020204030204" pitchFamily="34" charset="0"/>
              </a:rPr>
              <a:t>The diagnosis and natural history of the disease process, including what can be expected if no treatment is pursued</a:t>
            </a:r>
            <a:endParaRPr lang="en-US" sz="1800" b="0" i="0" u="none" strike="noStrike" dirty="0">
              <a:solidFill>
                <a:srgbClr val="000000"/>
              </a:solidFill>
              <a:effectLst/>
              <a:latin typeface="Arial" panose="020B0604020202020204" pitchFamily="34" charset="0"/>
            </a:endParaRPr>
          </a:p>
          <a:p>
            <a:pPr rtl="0" fontAlgn="base">
              <a:spcBef>
                <a:spcPts val="0"/>
              </a:spcBef>
              <a:spcAft>
                <a:spcPts val="0"/>
              </a:spcAft>
              <a:buFont typeface="+mj-lt"/>
              <a:buAutoNum type="arabicPeriod"/>
            </a:pPr>
            <a:r>
              <a:rPr lang="en-US" sz="1800" b="0" i="0" u="none" strike="noStrike" dirty="0">
                <a:solidFill>
                  <a:srgbClr val="000000"/>
                </a:solidFill>
                <a:effectLst/>
                <a:latin typeface="Calibri" panose="020F0502020204030204" pitchFamily="34" charset="0"/>
              </a:rPr>
              <a:t>A description of the procedure being proposed</a:t>
            </a:r>
            <a:endParaRPr lang="en-US" sz="1800" b="0" i="0" u="none" strike="noStrike" dirty="0">
              <a:solidFill>
                <a:srgbClr val="000000"/>
              </a:solidFill>
              <a:effectLst/>
              <a:latin typeface="Arial" panose="020B0604020202020204" pitchFamily="34" charset="0"/>
            </a:endParaRPr>
          </a:p>
          <a:p>
            <a:pPr rtl="0" fontAlgn="base">
              <a:spcBef>
                <a:spcPts val="0"/>
              </a:spcBef>
              <a:spcAft>
                <a:spcPts val="0"/>
              </a:spcAft>
              <a:buFont typeface="+mj-lt"/>
              <a:buAutoNum type="arabicPeriod"/>
            </a:pPr>
            <a:r>
              <a:rPr lang="en-US" sz="1800" b="0" i="0" u="none" strike="noStrike" dirty="0">
                <a:solidFill>
                  <a:srgbClr val="000000"/>
                </a:solidFill>
                <a:effectLst/>
                <a:latin typeface="Calibri" panose="020F0502020204030204" pitchFamily="34" charset="0"/>
              </a:rPr>
              <a:t>Risks associated with the procedure, including the estimated morbidity and mortality risks</a:t>
            </a:r>
            <a:endParaRPr lang="en-US" sz="1800" b="0" i="0" u="none" strike="noStrike" dirty="0">
              <a:solidFill>
                <a:srgbClr val="000000"/>
              </a:solidFill>
              <a:effectLst/>
              <a:latin typeface="Arial" panose="020B0604020202020204" pitchFamily="34" charset="0"/>
            </a:endParaRPr>
          </a:p>
          <a:p>
            <a:pPr rtl="0" fontAlgn="base">
              <a:spcBef>
                <a:spcPts val="0"/>
              </a:spcBef>
              <a:spcAft>
                <a:spcPts val="0"/>
              </a:spcAft>
              <a:buFont typeface="+mj-lt"/>
              <a:buAutoNum type="arabicPeriod"/>
            </a:pPr>
            <a:r>
              <a:rPr lang="en-US" sz="1800" b="0" i="0" u="none" strike="noStrike" dirty="0">
                <a:solidFill>
                  <a:srgbClr val="000000"/>
                </a:solidFill>
                <a:effectLst/>
                <a:latin typeface="Calibri" panose="020F0502020204030204" pitchFamily="34" charset="0"/>
              </a:rPr>
              <a:t>Expected beneficial effects of the procedure on the patient’s health and quality of life</a:t>
            </a:r>
            <a:endParaRPr lang="en-US" sz="1800" b="0" i="0" u="none" strike="noStrike" dirty="0">
              <a:solidFill>
                <a:srgbClr val="000000"/>
              </a:solidFill>
              <a:effectLst/>
              <a:latin typeface="Arial" panose="020B0604020202020204" pitchFamily="34" charset="0"/>
            </a:endParaRPr>
          </a:p>
          <a:p>
            <a:pPr rtl="0" fontAlgn="base">
              <a:spcBef>
                <a:spcPts val="0"/>
              </a:spcBef>
              <a:spcAft>
                <a:spcPts val="1200"/>
              </a:spcAft>
              <a:buFont typeface="+mj-lt"/>
              <a:buAutoNum type="arabicPeriod"/>
            </a:pPr>
            <a:r>
              <a:rPr lang="en-US" sz="1800" b="0" i="0" u="none" strike="noStrike" dirty="0">
                <a:solidFill>
                  <a:srgbClr val="000000"/>
                </a:solidFill>
                <a:effectLst/>
                <a:latin typeface="Calibri" panose="020F0502020204030204" pitchFamily="34" charset="0"/>
              </a:rPr>
              <a:t>Expected postoperative recovery, length of hospital stay, specific postoperative care considerations (for example, the possibility of needing to transition from the hospital to a short-term rehabilitation facility at discharge)</a:t>
            </a:r>
            <a:endParaRPr lang="en-US" sz="1800" b="0" i="0" u="none" strike="noStrike" dirty="0">
              <a:solidFill>
                <a:srgbClr val="000000"/>
              </a:solidFill>
              <a:effectLst/>
              <a:latin typeface="Arial" panose="020B0604020202020204" pitchFamily="34" charset="0"/>
            </a:endParaRPr>
          </a:p>
          <a:p>
            <a:pPr rtl="0" fontAlgn="base">
              <a:spcBef>
                <a:spcPts val="0"/>
              </a:spcBef>
              <a:spcAft>
                <a:spcPts val="1200"/>
              </a:spcAft>
              <a:buFont typeface="+mj-lt"/>
              <a:buAutoNum type="arabicPeriod"/>
            </a:pPr>
            <a:r>
              <a:rPr lang="en-US" sz="1800" b="0" i="0" u="none" strike="noStrike" dirty="0">
                <a:solidFill>
                  <a:srgbClr val="000000"/>
                </a:solidFill>
                <a:effectLst/>
                <a:latin typeface="Calibri" panose="020F0502020204030204" pitchFamily="34" charset="0"/>
              </a:rPr>
              <a:t>Common complications associated with the procedure and how these would be addressed if they occur</a:t>
            </a:r>
            <a:endParaRPr lang="en-US" sz="1800" b="0" i="0" u="none" strike="noStrike" dirty="0">
              <a:solidFill>
                <a:srgbClr val="000000"/>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7</a:t>
            </a:fld>
            <a:endParaRPr lang="en-US"/>
          </a:p>
        </p:txBody>
      </p:sp>
    </p:spTree>
    <p:extLst>
      <p:ext uri="{BB962C8B-B14F-4D97-AF65-F5344CB8AC3E}">
        <p14:creationId xmlns:p14="http://schemas.microsoft.com/office/powerpoint/2010/main" val="34031879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800" b="0" i="0" u="none" strike="noStrike" dirty="0">
                <a:solidFill>
                  <a:srgbClr val="000000"/>
                </a:solidFill>
                <a:effectLst/>
                <a:latin typeface="Calibri" panose="020F0502020204030204" pitchFamily="34" charset="0"/>
              </a:rPr>
              <a:t>The ensuing dialogue between the physician and the patient is the most critical component of informed consent, because it allows the physician to gain insight into the patient’s perspective. This dialogue should invite patients to ask questions, request clarification, and confirm understanding.</a:t>
            </a:r>
            <a:endParaRPr lang="en-US" b="0" dirty="0">
              <a:effectLst/>
            </a:endParaRPr>
          </a:p>
          <a:p>
            <a:pPr rtl="0">
              <a:spcBef>
                <a:spcPts val="0"/>
              </a:spcBef>
              <a:spcAft>
                <a:spcPts val="0"/>
              </a:spcAft>
            </a:pPr>
            <a:r>
              <a:rPr lang="en-US" sz="1800" b="0" i="0" u="none" strike="noStrike" dirty="0">
                <a:solidFill>
                  <a:srgbClr val="000000"/>
                </a:solidFill>
                <a:effectLst/>
                <a:latin typeface="Calibri" panose="020F0502020204030204" pitchFamily="34" charset="0"/>
              </a:rPr>
              <a:t> </a:t>
            </a:r>
            <a:endParaRPr lang="en-US" b="0" dirty="0">
              <a:effectLst/>
            </a:endParaRPr>
          </a:p>
          <a:p>
            <a:pPr rtl="0">
              <a:spcBef>
                <a:spcPts val="0"/>
              </a:spcBef>
              <a:spcAft>
                <a:spcPts val="0"/>
              </a:spcAft>
            </a:pPr>
            <a:r>
              <a:rPr lang="en-US" sz="1800" b="0" i="0" u="none" strike="noStrike" dirty="0">
                <a:solidFill>
                  <a:srgbClr val="000000"/>
                </a:solidFill>
                <a:effectLst/>
                <a:latin typeface="Calibri" panose="020F0502020204030204" pitchFamily="34" charset="0"/>
              </a:rPr>
              <a:t>The dialogue portion of the consent process is also an opportunity for the surgeon to gauge how the patient’s background or previous experiences influence their understanding of the information presented. For example, the surgeon may ask the patient, “What is your understanding of a ‘tumor in the stomach’?” or “What concerns you the most about having this procedure?” Such open-ended questions will allow patients to express themselves candidly while giving the physician insight into their perspective. Additionally, at this juncture, the surgeon can involve any family members, friends, or caretakers who the patient wishes to include in the decision-making process. This approach also ensures that the focus of the discussion remains on the patient and the patient’s interpretation of the information, rather than the information itself. </a:t>
            </a:r>
            <a:endParaRPr lang="en-US" b="0" dirty="0">
              <a:effectLst/>
            </a:endParaRPr>
          </a:p>
          <a:p>
            <a:pPr rtl="0">
              <a:spcBef>
                <a:spcPts val="0"/>
              </a:spcBef>
              <a:spcAft>
                <a:spcPts val="0"/>
              </a:spcAft>
            </a:pPr>
            <a:br>
              <a:rPr lang="en-US" b="0" dirty="0">
                <a:effectLst/>
              </a:rPr>
            </a:br>
            <a:br>
              <a:rPr lang="en-US" b="0" dirty="0">
                <a:effectLst/>
              </a:rPr>
            </a:br>
            <a:r>
              <a:rPr lang="en-US" sz="1800" b="0" i="0" u="none" strike="noStrike" dirty="0">
                <a:solidFill>
                  <a:srgbClr val="000000"/>
                </a:solidFill>
                <a:effectLst/>
                <a:latin typeface="Arial" panose="020B0604020202020204" pitchFamily="34" charset="0"/>
              </a:rPr>
              <a:t>References:</a:t>
            </a:r>
            <a:endParaRPr lang="en-US" b="0" dirty="0">
              <a:effectLst/>
            </a:endParaRPr>
          </a:p>
          <a:p>
            <a:pPr rtl="0" fontAlgn="base">
              <a:spcBef>
                <a:spcPts val="0"/>
              </a:spcBef>
              <a:spcAft>
                <a:spcPts val="0"/>
              </a:spcAft>
              <a:buFont typeface="+mj-lt"/>
              <a:buAutoNum type="arabicPeriod"/>
            </a:pPr>
            <a:r>
              <a:rPr lang="en-US" sz="1800" b="0" i="0" u="none" strike="noStrike" dirty="0">
                <a:solidFill>
                  <a:srgbClr val="000000"/>
                </a:solidFill>
                <a:effectLst/>
                <a:latin typeface="Arial" panose="020B0604020202020204" pitchFamily="34" charset="0"/>
              </a:rPr>
              <a:t>Pomeroy E, </a:t>
            </a:r>
            <a:r>
              <a:rPr lang="en-US" sz="1800" b="0" i="0" u="none" strike="noStrike" dirty="0" err="1">
                <a:solidFill>
                  <a:srgbClr val="000000"/>
                </a:solidFill>
                <a:effectLst/>
                <a:latin typeface="Arial" panose="020B0604020202020204" pitchFamily="34" charset="0"/>
              </a:rPr>
              <a:t>Shaarani</a:t>
            </a:r>
            <a:r>
              <a:rPr lang="en-US" sz="1800" b="0" i="0" u="none" strike="noStrike" dirty="0">
                <a:solidFill>
                  <a:srgbClr val="000000"/>
                </a:solidFill>
                <a:effectLst/>
                <a:latin typeface="Arial" panose="020B0604020202020204" pitchFamily="34" charset="0"/>
              </a:rPr>
              <a:t> S, Kenyon R, Cashman J. Patient Recall of Informed Consent at 4 Weeks After Total Hip Replacement With Standardized Versus Procedure-Specific Consent Forms. </a:t>
            </a:r>
            <a:r>
              <a:rPr lang="en-US" sz="1800" b="0" i="1" u="none" strike="noStrike" dirty="0">
                <a:solidFill>
                  <a:srgbClr val="000000"/>
                </a:solidFill>
                <a:effectLst/>
                <a:latin typeface="Arial" panose="020B0604020202020204" pitchFamily="34" charset="0"/>
              </a:rPr>
              <a:t>J Patient </a:t>
            </a:r>
            <a:r>
              <a:rPr lang="en-US" sz="1800" b="0" i="1" u="none" strike="noStrike" dirty="0" err="1">
                <a:solidFill>
                  <a:srgbClr val="000000"/>
                </a:solidFill>
                <a:effectLst/>
                <a:latin typeface="Arial" panose="020B0604020202020204" pitchFamily="34" charset="0"/>
              </a:rPr>
              <a:t>Saf</a:t>
            </a:r>
            <a:r>
              <a:rPr lang="en-US" sz="1800" b="0" i="0" u="none" strike="noStrike" dirty="0">
                <a:solidFill>
                  <a:srgbClr val="000000"/>
                </a:solidFill>
                <a:effectLst/>
                <a:latin typeface="Arial" panose="020B0604020202020204" pitchFamily="34" charset="0"/>
              </a:rPr>
              <a:t>. 2017. doi:10.1097/pts.0000000000000412</a:t>
            </a:r>
          </a:p>
          <a:p>
            <a:pPr rtl="0" fontAlgn="base">
              <a:spcBef>
                <a:spcPts val="0"/>
              </a:spcBef>
              <a:spcAft>
                <a:spcPts val="0"/>
              </a:spcAft>
              <a:buFont typeface="+mj-lt"/>
              <a:buAutoNum type="arabicPeriod"/>
            </a:pPr>
            <a:r>
              <a:rPr lang="en-US" sz="1800" b="0" i="0" u="none" strike="noStrike" dirty="0">
                <a:solidFill>
                  <a:srgbClr val="000000"/>
                </a:solidFill>
                <a:effectLst/>
                <a:latin typeface="Arial" panose="020B0604020202020204" pitchFamily="34" charset="0"/>
              </a:rPr>
              <a:t>Godwin Y. Do they listen? A review of information retained by patients following consent for reduction mammoplasty. </a:t>
            </a:r>
            <a:r>
              <a:rPr lang="en-US" sz="1800" b="0" i="1" u="none" strike="noStrike" dirty="0">
                <a:solidFill>
                  <a:srgbClr val="000000"/>
                </a:solidFill>
                <a:effectLst/>
                <a:latin typeface="Arial" panose="020B0604020202020204" pitchFamily="34" charset="0"/>
              </a:rPr>
              <a:t>Br J </a:t>
            </a:r>
            <a:r>
              <a:rPr lang="en-US" sz="1800" b="0" i="1" u="none" strike="noStrike" dirty="0" err="1">
                <a:solidFill>
                  <a:srgbClr val="000000"/>
                </a:solidFill>
                <a:effectLst/>
                <a:latin typeface="Arial" panose="020B0604020202020204" pitchFamily="34" charset="0"/>
              </a:rPr>
              <a:t>Plast</a:t>
            </a:r>
            <a:r>
              <a:rPr lang="en-US" sz="1800" b="0" i="1" u="none" strike="noStrike" dirty="0">
                <a:solidFill>
                  <a:srgbClr val="000000"/>
                </a:solidFill>
                <a:effectLst/>
                <a:latin typeface="Arial" panose="020B0604020202020204" pitchFamily="34" charset="0"/>
              </a:rPr>
              <a:t> Surg</a:t>
            </a:r>
            <a:r>
              <a:rPr lang="en-US" sz="1800" b="0" i="0" u="none" strike="noStrike" dirty="0">
                <a:solidFill>
                  <a:srgbClr val="000000"/>
                </a:solidFill>
                <a:effectLst/>
                <a:latin typeface="Arial" panose="020B0604020202020204" pitchFamily="34" charset="0"/>
              </a:rPr>
              <a:t>. 2000. doi:10.1054/bjps.1999.3220</a:t>
            </a:r>
          </a:p>
          <a:p>
            <a:br>
              <a:rPr lang="en-US" b="0" dirty="0">
                <a:effectLst/>
              </a:rPr>
            </a:br>
            <a:br>
              <a:rPr lang="en-US" b="0" dirty="0">
                <a:effectLst/>
              </a:rPr>
            </a:br>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8</a:t>
            </a:fld>
            <a:endParaRPr lang="en-US"/>
          </a:p>
        </p:txBody>
      </p:sp>
    </p:spTree>
    <p:extLst>
      <p:ext uri="{BB962C8B-B14F-4D97-AF65-F5344CB8AC3E}">
        <p14:creationId xmlns:p14="http://schemas.microsoft.com/office/powerpoint/2010/main" val="42556639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800" b="0" i="0" u="none" strike="noStrike" dirty="0">
                <a:solidFill>
                  <a:srgbClr val="000000"/>
                </a:solidFill>
                <a:effectLst/>
                <a:latin typeface="Arial" panose="020B0604020202020204" pitchFamily="34" charset="0"/>
              </a:rPr>
              <a:t>The Teach-back method is a way of asking the patient to repeat the content of the physician’s explanation in his or her own words. This has been shown to:</a:t>
            </a:r>
            <a:endParaRPr lang="en-US" b="0" dirty="0">
              <a:effectLst/>
            </a:endParaRPr>
          </a:p>
          <a:p>
            <a:pPr marL="457200"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Improve patient understanding and adherence</a:t>
            </a:r>
          </a:p>
          <a:p>
            <a:pPr marL="457200"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Decrease call backs and cancelled appointments, and</a:t>
            </a:r>
          </a:p>
          <a:p>
            <a:pPr marL="457200" rtl="0" fontAlgn="base">
              <a:spcBef>
                <a:spcPts val="0"/>
              </a:spcBef>
              <a:spcAft>
                <a:spcPts val="120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Improve patient satisfaction and outcomes</a:t>
            </a:r>
          </a:p>
          <a:p>
            <a:pPr rtl="0">
              <a:spcBef>
                <a:spcPts val="0"/>
              </a:spcBef>
              <a:spcAft>
                <a:spcPts val="0"/>
              </a:spcAft>
            </a:pPr>
            <a:r>
              <a:rPr lang="en-US" sz="1800" b="0" i="0" u="none" strike="noStrike" dirty="0">
                <a:solidFill>
                  <a:srgbClr val="000000"/>
                </a:solidFill>
                <a:effectLst/>
                <a:latin typeface="Arial" panose="020B0604020202020204" pitchFamily="34" charset="0"/>
              </a:rPr>
              <a:t>Teach-back is a great tool to confirm a patient’s understanding, and make sure that they’re engaged in the informed consent process. Some patients (especially in cross-cultural interactions) may feel uncomfortable with this at first, particularly if they expect to play a more passive role in discussions with physicians. Make sure to pay attention to body language and other nonverbal cues, acknowledge any reluctance that you notice, and remind the patient that you are not “testing” him or her; you’re just verifying that the information that you gave was clear and understood. One way to do this is by saying: “I want to be sure that I explained everything well. Sometimes, what patients hear and what doctors say aren’t exactly the same, and I want us to work together to ensure that you’re getting all the information you need.” </a:t>
            </a:r>
            <a:endParaRPr lang="en-US" b="0" dirty="0">
              <a:effectLst/>
            </a:endParaRPr>
          </a:p>
          <a:p>
            <a:br>
              <a:rPr lang="en-US" b="0" dirty="0">
                <a:effectLst/>
              </a:rPr>
            </a:br>
            <a:br>
              <a:rPr lang="en-US" b="0" dirty="0">
                <a:effectLst/>
              </a:rPr>
            </a:br>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10</a:t>
            </a:fld>
            <a:endParaRPr lang="en-US"/>
          </a:p>
        </p:txBody>
      </p:sp>
    </p:spTree>
    <p:extLst>
      <p:ext uri="{BB962C8B-B14F-4D97-AF65-F5344CB8AC3E}">
        <p14:creationId xmlns:p14="http://schemas.microsoft.com/office/powerpoint/2010/main" val="18896412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800" b="0" i="0" u="none" strike="noStrike" dirty="0">
                <a:solidFill>
                  <a:srgbClr val="000000"/>
                </a:solidFill>
                <a:effectLst/>
                <a:latin typeface="Arial" panose="020B0604020202020204" pitchFamily="34" charset="0"/>
              </a:rPr>
              <a:t>Most surgeons accept the importance of informed consent as a process, but in practice, executing this crucial dialogue can be quite challenging. Some of the general barriers to obtaining informed consent include:</a:t>
            </a:r>
            <a:endParaRPr lang="en-US" b="0" dirty="0">
              <a:effectLst/>
            </a:endParaRPr>
          </a:p>
          <a:p>
            <a:pPr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Time constraints due to the physician’s work load and/or the emergent nature of the clinical scenario.</a:t>
            </a:r>
          </a:p>
          <a:p>
            <a:pPr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Use of medical jargon and/or failure on the part of the provider to assess and adjust to the patient’s level of health literacy.</a:t>
            </a:r>
          </a:p>
          <a:p>
            <a:pPr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Poor patient/physician rapport, including intimidation, lack of trust, and perceived ulterior motives</a:t>
            </a:r>
          </a:p>
          <a:p>
            <a:pPr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Environmental factors, such as a noisy emergency department, not having a private area to talk, or frequent interruptions</a:t>
            </a:r>
          </a:p>
          <a:p>
            <a:pPr rtl="0" fontAlgn="base">
              <a:spcBef>
                <a:spcPts val="0"/>
              </a:spcBef>
              <a:spcAft>
                <a:spcPts val="120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Confusion about the purpose of informed consent and the right of the patient to refuse treatment or delay the decision until the patient is ready.</a:t>
            </a:r>
          </a:p>
          <a:p>
            <a:r>
              <a:rPr lang="en-US" sz="1800" b="0" i="0" u="none" strike="noStrike" dirty="0">
                <a:solidFill>
                  <a:srgbClr val="000000"/>
                </a:solidFill>
                <a:effectLst/>
                <a:latin typeface="Arial" panose="020B0604020202020204" pitchFamily="34" charset="0"/>
              </a:rPr>
              <a:t>These barriers can pose challenges to truly </a:t>
            </a:r>
            <a:r>
              <a:rPr lang="en-US" sz="1800" b="0" i="1" u="none" strike="noStrike" dirty="0">
                <a:solidFill>
                  <a:srgbClr val="000000"/>
                </a:solidFill>
                <a:effectLst/>
                <a:latin typeface="Arial" panose="020B0604020202020204" pitchFamily="34" charset="0"/>
              </a:rPr>
              <a:t>informed </a:t>
            </a:r>
            <a:r>
              <a:rPr lang="en-US" sz="1800" b="0" i="0" u="none" strike="noStrike" dirty="0">
                <a:solidFill>
                  <a:srgbClr val="000000"/>
                </a:solidFill>
                <a:effectLst/>
                <a:latin typeface="Arial" panose="020B0604020202020204" pitchFamily="34" charset="0"/>
              </a:rPr>
              <a:t>consent for all patients including patients from culturally diverse backgrounds.</a:t>
            </a:r>
            <a:endParaRPr lang="en-US" dirty="0"/>
          </a:p>
        </p:txBody>
      </p:sp>
      <p:sp>
        <p:nvSpPr>
          <p:cNvPr id="4" name="Slide Number Placeholder 3"/>
          <p:cNvSpPr>
            <a:spLocks noGrp="1"/>
          </p:cNvSpPr>
          <p:nvPr>
            <p:ph type="sldNum" sz="quarter" idx="5"/>
          </p:nvPr>
        </p:nvSpPr>
        <p:spPr/>
        <p:txBody>
          <a:bodyPr/>
          <a:lstStyle/>
          <a:p>
            <a:fld id="{BA0431E2-FE72-3340-B104-BA92C29B00DC}" type="slidenum">
              <a:rPr lang="en-US" smtClean="0"/>
              <a:t>12</a:t>
            </a:fld>
            <a:endParaRPr lang="en-US"/>
          </a:p>
        </p:txBody>
      </p:sp>
    </p:spTree>
    <p:extLst>
      <p:ext uri="{BB962C8B-B14F-4D97-AF65-F5344CB8AC3E}">
        <p14:creationId xmlns:p14="http://schemas.microsoft.com/office/powerpoint/2010/main" val="3148195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6D6B-2DF6-8DAE-8256-852C6EE599F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38F4DD4-BC71-0B9B-CA0B-77C3FD6535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9AF1C9-B92E-237A-8213-E0581E71BC8B}"/>
              </a:ext>
            </a:extLst>
          </p:cNvPr>
          <p:cNvSpPr>
            <a:spLocks noGrp="1"/>
          </p:cNvSpPr>
          <p:nvPr>
            <p:ph type="dt" sz="half" idx="10"/>
          </p:nvPr>
        </p:nvSpPr>
        <p:spPr/>
        <p:txBody>
          <a:bodyPr/>
          <a:lstStyle/>
          <a:p>
            <a:fld id="{5105EADF-F75C-8B4B-AC2F-AFE1AC20A2C3}" type="datetime1">
              <a:rPr lang="en-US" smtClean="0"/>
              <a:t>4/3/24</a:t>
            </a:fld>
            <a:endParaRPr lang="en-US"/>
          </a:p>
        </p:txBody>
      </p:sp>
      <p:sp>
        <p:nvSpPr>
          <p:cNvPr id="5" name="Footer Placeholder 4">
            <a:extLst>
              <a:ext uri="{FF2B5EF4-FFF2-40B4-BE49-F238E27FC236}">
                <a16:creationId xmlns:a16="http://schemas.microsoft.com/office/drawing/2014/main" id="{E756AD3B-B63F-D502-935E-7AB746E250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F6CF1-980D-7F69-AC1F-FC786900DDD1}"/>
              </a:ext>
            </a:extLst>
          </p:cNvPr>
          <p:cNvSpPr>
            <a:spLocks noGrp="1"/>
          </p:cNvSpPr>
          <p:nvPr>
            <p:ph type="sldNum" sz="quarter" idx="12"/>
          </p:nvPr>
        </p:nvSpPr>
        <p:spPr/>
        <p:txBody>
          <a:bodyPr/>
          <a:lstStyle/>
          <a:p>
            <a:fld id="{2BDFE772-D3F4-5D45-A467-5BB6E40846FC}" type="slidenum">
              <a:rPr lang="en-US" smtClean="0"/>
              <a:t>‹#›</a:t>
            </a:fld>
            <a:endParaRPr lang="en-US"/>
          </a:p>
        </p:txBody>
      </p:sp>
    </p:spTree>
    <p:extLst>
      <p:ext uri="{BB962C8B-B14F-4D97-AF65-F5344CB8AC3E}">
        <p14:creationId xmlns:p14="http://schemas.microsoft.com/office/powerpoint/2010/main" val="1223283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E4CD8-3FD2-5700-DE99-D396E5DDF0B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CF7C64F-69B4-7301-2BC0-2E0980F832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614F45-D4E7-B4E4-455D-457F979737F9}"/>
              </a:ext>
            </a:extLst>
          </p:cNvPr>
          <p:cNvSpPr>
            <a:spLocks noGrp="1"/>
          </p:cNvSpPr>
          <p:nvPr>
            <p:ph type="dt" sz="half" idx="10"/>
          </p:nvPr>
        </p:nvSpPr>
        <p:spPr/>
        <p:txBody>
          <a:bodyPr/>
          <a:lstStyle/>
          <a:p>
            <a:fld id="{2C3FAC86-DC68-D648-BC39-CE96A09C05AA}" type="datetime1">
              <a:rPr lang="en-US" smtClean="0"/>
              <a:t>4/3/24</a:t>
            </a:fld>
            <a:endParaRPr lang="en-US"/>
          </a:p>
        </p:txBody>
      </p:sp>
      <p:sp>
        <p:nvSpPr>
          <p:cNvPr id="5" name="Footer Placeholder 4">
            <a:extLst>
              <a:ext uri="{FF2B5EF4-FFF2-40B4-BE49-F238E27FC236}">
                <a16:creationId xmlns:a16="http://schemas.microsoft.com/office/drawing/2014/main" id="{E41FC97E-B7B8-366C-16BF-EE3E961A15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47B36D-4AF4-F437-6038-B6683925F2F4}"/>
              </a:ext>
            </a:extLst>
          </p:cNvPr>
          <p:cNvSpPr>
            <a:spLocks noGrp="1"/>
          </p:cNvSpPr>
          <p:nvPr>
            <p:ph type="sldNum" sz="quarter" idx="12"/>
          </p:nvPr>
        </p:nvSpPr>
        <p:spPr/>
        <p:txBody>
          <a:bodyPr/>
          <a:lstStyle/>
          <a:p>
            <a:fld id="{2BDFE772-D3F4-5D45-A467-5BB6E40846FC}" type="slidenum">
              <a:rPr lang="en-US" smtClean="0"/>
              <a:t>‹#›</a:t>
            </a:fld>
            <a:endParaRPr lang="en-US"/>
          </a:p>
        </p:txBody>
      </p:sp>
    </p:spTree>
    <p:extLst>
      <p:ext uri="{BB962C8B-B14F-4D97-AF65-F5344CB8AC3E}">
        <p14:creationId xmlns:p14="http://schemas.microsoft.com/office/powerpoint/2010/main" val="3043446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9BC6C5-0879-D6D3-4CEA-070A39E9D0C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7382224-0BCC-3EE8-6F1D-B123E8352A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1CE6BA-2A33-182C-446C-29DA4EFE455C}"/>
              </a:ext>
            </a:extLst>
          </p:cNvPr>
          <p:cNvSpPr>
            <a:spLocks noGrp="1"/>
          </p:cNvSpPr>
          <p:nvPr>
            <p:ph type="dt" sz="half" idx="10"/>
          </p:nvPr>
        </p:nvSpPr>
        <p:spPr/>
        <p:txBody>
          <a:bodyPr/>
          <a:lstStyle/>
          <a:p>
            <a:fld id="{A7061AF7-9BC8-704C-B912-9FF8EDB3170A}" type="datetime1">
              <a:rPr lang="en-US" smtClean="0"/>
              <a:t>4/3/24</a:t>
            </a:fld>
            <a:endParaRPr lang="en-US"/>
          </a:p>
        </p:txBody>
      </p:sp>
      <p:sp>
        <p:nvSpPr>
          <p:cNvPr id="5" name="Footer Placeholder 4">
            <a:extLst>
              <a:ext uri="{FF2B5EF4-FFF2-40B4-BE49-F238E27FC236}">
                <a16:creationId xmlns:a16="http://schemas.microsoft.com/office/drawing/2014/main" id="{B606202E-E0E6-C246-A7AB-2FCD04FD30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67A615-EB16-B995-7989-3DDD553752A8}"/>
              </a:ext>
            </a:extLst>
          </p:cNvPr>
          <p:cNvSpPr>
            <a:spLocks noGrp="1"/>
          </p:cNvSpPr>
          <p:nvPr>
            <p:ph type="sldNum" sz="quarter" idx="12"/>
          </p:nvPr>
        </p:nvSpPr>
        <p:spPr/>
        <p:txBody>
          <a:bodyPr/>
          <a:lstStyle/>
          <a:p>
            <a:fld id="{2BDFE772-D3F4-5D45-A467-5BB6E40846FC}" type="slidenum">
              <a:rPr lang="en-US" smtClean="0"/>
              <a:t>‹#›</a:t>
            </a:fld>
            <a:endParaRPr lang="en-US"/>
          </a:p>
        </p:txBody>
      </p:sp>
    </p:spTree>
    <p:extLst>
      <p:ext uri="{BB962C8B-B14F-4D97-AF65-F5344CB8AC3E}">
        <p14:creationId xmlns:p14="http://schemas.microsoft.com/office/powerpoint/2010/main" val="3988821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9CB2E-4688-FC25-610F-076D7F34C9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6E0AAA9-ED0D-2B3E-8008-7ACC5AD4FD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706CC9-3469-1343-0F7C-6CB083721A95}"/>
              </a:ext>
            </a:extLst>
          </p:cNvPr>
          <p:cNvSpPr>
            <a:spLocks noGrp="1"/>
          </p:cNvSpPr>
          <p:nvPr>
            <p:ph type="dt" sz="half" idx="10"/>
          </p:nvPr>
        </p:nvSpPr>
        <p:spPr/>
        <p:txBody>
          <a:bodyPr/>
          <a:lstStyle/>
          <a:p>
            <a:fld id="{6D81A628-58C4-B447-B4A8-44C00CF04A59}" type="datetime1">
              <a:rPr lang="en-US" smtClean="0"/>
              <a:t>4/3/24</a:t>
            </a:fld>
            <a:endParaRPr lang="en-US"/>
          </a:p>
        </p:txBody>
      </p:sp>
      <p:sp>
        <p:nvSpPr>
          <p:cNvPr id="5" name="Footer Placeholder 4">
            <a:extLst>
              <a:ext uri="{FF2B5EF4-FFF2-40B4-BE49-F238E27FC236}">
                <a16:creationId xmlns:a16="http://schemas.microsoft.com/office/drawing/2014/main" id="{0AF98B8B-2B52-525E-3814-67C8ED0EF4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39AC1A-B56E-AA55-DA41-A88D06640F86}"/>
              </a:ext>
            </a:extLst>
          </p:cNvPr>
          <p:cNvSpPr>
            <a:spLocks noGrp="1"/>
          </p:cNvSpPr>
          <p:nvPr>
            <p:ph type="sldNum" sz="quarter" idx="12"/>
          </p:nvPr>
        </p:nvSpPr>
        <p:spPr/>
        <p:txBody>
          <a:bodyPr/>
          <a:lstStyle/>
          <a:p>
            <a:fld id="{2BDFE772-D3F4-5D45-A467-5BB6E40846FC}" type="slidenum">
              <a:rPr lang="en-US" smtClean="0"/>
              <a:t>‹#›</a:t>
            </a:fld>
            <a:endParaRPr lang="en-US"/>
          </a:p>
        </p:txBody>
      </p:sp>
    </p:spTree>
    <p:extLst>
      <p:ext uri="{BB962C8B-B14F-4D97-AF65-F5344CB8AC3E}">
        <p14:creationId xmlns:p14="http://schemas.microsoft.com/office/powerpoint/2010/main" val="1514593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1C7A5-0117-9B53-6CA8-9B1FB115FB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9E7FD5-F770-76A0-AD46-B42D8060083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0F0FB3-B03F-4FFF-7DA2-372364500839}"/>
              </a:ext>
            </a:extLst>
          </p:cNvPr>
          <p:cNvSpPr>
            <a:spLocks noGrp="1"/>
          </p:cNvSpPr>
          <p:nvPr>
            <p:ph type="dt" sz="half" idx="10"/>
          </p:nvPr>
        </p:nvSpPr>
        <p:spPr/>
        <p:txBody>
          <a:bodyPr/>
          <a:lstStyle/>
          <a:p>
            <a:fld id="{52970BBB-700C-CC4F-9B22-4802FF03C147}" type="datetime1">
              <a:rPr lang="en-US" smtClean="0"/>
              <a:t>4/3/24</a:t>
            </a:fld>
            <a:endParaRPr lang="en-US"/>
          </a:p>
        </p:txBody>
      </p:sp>
      <p:sp>
        <p:nvSpPr>
          <p:cNvPr id="5" name="Footer Placeholder 4">
            <a:extLst>
              <a:ext uri="{FF2B5EF4-FFF2-40B4-BE49-F238E27FC236}">
                <a16:creationId xmlns:a16="http://schemas.microsoft.com/office/drawing/2014/main" id="{3F6B9455-8428-A071-8190-12720045E8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7A0A31-AE25-B5F3-D0F1-80F2CEC53380}"/>
              </a:ext>
            </a:extLst>
          </p:cNvPr>
          <p:cNvSpPr>
            <a:spLocks noGrp="1"/>
          </p:cNvSpPr>
          <p:nvPr>
            <p:ph type="sldNum" sz="quarter" idx="12"/>
          </p:nvPr>
        </p:nvSpPr>
        <p:spPr/>
        <p:txBody>
          <a:bodyPr/>
          <a:lstStyle/>
          <a:p>
            <a:fld id="{2BDFE772-D3F4-5D45-A467-5BB6E40846FC}" type="slidenum">
              <a:rPr lang="en-US" smtClean="0"/>
              <a:t>‹#›</a:t>
            </a:fld>
            <a:endParaRPr lang="en-US"/>
          </a:p>
        </p:txBody>
      </p:sp>
    </p:spTree>
    <p:extLst>
      <p:ext uri="{BB962C8B-B14F-4D97-AF65-F5344CB8AC3E}">
        <p14:creationId xmlns:p14="http://schemas.microsoft.com/office/powerpoint/2010/main" val="2241320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58805-0187-D094-FECA-6E83D17EE9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58B500-C2DA-093D-2608-726493D82B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A9C4D6-4A8B-7D68-7026-13BEDBE2561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B9C8135-5692-D006-DA44-C3B44AB1D3A8}"/>
              </a:ext>
            </a:extLst>
          </p:cNvPr>
          <p:cNvSpPr>
            <a:spLocks noGrp="1"/>
          </p:cNvSpPr>
          <p:nvPr>
            <p:ph type="dt" sz="half" idx="10"/>
          </p:nvPr>
        </p:nvSpPr>
        <p:spPr/>
        <p:txBody>
          <a:bodyPr/>
          <a:lstStyle/>
          <a:p>
            <a:fld id="{34AD8E7C-4450-FB49-BAC5-49C32FB51B9D}" type="datetime1">
              <a:rPr lang="en-US" smtClean="0"/>
              <a:t>4/3/24</a:t>
            </a:fld>
            <a:endParaRPr lang="en-US"/>
          </a:p>
        </p:txBody>
      </p:sp>
      <p:sp>
        <p:nvSpPr>
          <p:cNvPr id="6" name="Footer Placeholder 5">
            <a:extLst>
              <a:ext uri="{FF2B5EF4-FFF2-40B4-BE49-F238E27FC236}">
                <a16:creationId xmlns:a16="http://schemas.microsoft.com/office/drawing/2014/main" id="{F0168777-0D95-CA83-DEF7-A3F02411AE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68F598-2E67-0D79-39CC-B66A4E01BD4E}"/>
              </a:ext>
            </a:extLst>
          </p:cNvPr>
          <p:cNvSpPr>
            <a:spLocks noGrp="1"/>
          </p:cNvSpPr>
          <p:nvPr>
            <p:ph type="sldNum" sz="quarter" idx="12"/>
          </p:nvPr>
        </p:nvSpPr>
        <p:spPr/>
        <p:txBody>
          <a:bodyPr/>
          <a:lstStyle/>
          <a:p>
            <a:fld id="{2BDFE772-D3F4-5D45-A467-5BB6E40846FC}" type="slidenum">
              <a:rPr lang="en-US" smtClean="0"/>
              <a:t>‹#›</a:t>
            </a:fld>
            <a:endParaRPr lang="en-US"/>
          </a:p>
        </p:txBody>
      </p:sp>
    </p:spTree>
    <p:extLst>
      <p:ext uri="{BB962C8B-B14F-4D97-AF65-F5344CB8AC3E}">
        <p14:creationId xmlns:p14="http://schemas.microsoft.com/office/powerpoint/2010/main" val="35907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8CE3A-D602-1F7B-94A6-5632FB0011B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DC37A4-9748-3CD9-BDCC-32DCC83042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054FF9-C555-7107-562C-208604AFE9C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2A1DA1-4000-297B-7F37-5708CC2597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913051-481F-144D-1145-E7E29559BDC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4CA702B-1249-866A-1800-469607A393F2}"/>
              </a:ext>
            </a:extLst>
          </p:cNvPr>
          <p:cNvSpPr>
            <a:spLocks noGrp="1"/>
          </p:cNvSpPr>
          <p:nvPr>
            <p:ph type="dt" sz="half" idx="10"/>
          </p:nvPr>
        </p:nvSpPr>
        <p:spPr/>
        <p:txBody>
          <a:bodyPr/>
          <a:lstStyle/>
          <a:p>
            <a:fld id="{E71953A3-2864-2849-AB2C-DA545E1F0B4F}" type="datetime1">
              <a:rPr lang="en-US" smtClean="0"/>
              <a:t>4/3/24</a:t>
            </a:fld>
            <a:endParaRPr lang="en-US"/>
          </a:p>
        </p:txBody>
      </p:sp>
      <p:sp>
        <p:nvSpPr>
          <p:cNvPr id="8" name="Footer Placeholder 7">
            <a:extLst>
              <a:ext uri="{FF2B5EF4-FFF2-40B4-BE49-F238E27FC236}">
                <a16:creationId xmlns:a16="http://schemas.microsoft.com/office/drawing/2014/main" id="{A0E7F57B-3140-BAFC-EDA9-8505597671A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A5C1DFF-5EFE-AFA1-9CFC-17B172A829A2}"/>
              </a:ext>
            </a:extLst>
          </p:cNvPr>
          <p:cNvSpPr>
            <a:spLocks noGrp="1"/>
          </p:cNvSpPr>
          <p:nvPr>
            <p:ph type="sldNum" sz="quarter" idx="12"/>
          </p:nvPr>
        </p:nvSpPr>
        <p:spPr/>
        <p:txBody>
          <a:bodyPr/>
          <a:lstStyle/>
          <a:p>
            <a:fld id="{2BDFE772-D3F4-5D45-A467-5BB6E40846FC}" type="slidenum">
              <a:rPr lang="en-US" smtClean="0"/>
              <a:t>‹#›</a:t>
            </a:fld>
            <a:endParaRPr lang="en-US"/>
          </a:p>
        </p:txBody>
      </p:sp>
    </p:spTree>
    <p:extLst>
      <p:ext uri="{BB962C8B-B14F-4D97-AF65-F5344CB8AC3E}">
        <p14:creationId xmlns:p14="http://schemas.microsoft.com/office/powerpoint/2010/main" val="1573609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636A3-68EB-6B17-F16C-1C81A872529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BE4234-0B91-45EC-D18E-824110C15749}"/>
              </a:ext>
            </a:extLst>
          </p:cNvPr>
          <p:cNvSpPr>
            <a:spLocks noGrp="1"/>
          </p:cNvSpPr>
          <p:nvPr>
            <p:ph type="dt" sz="half" idx="10"/>
          </p:nvPr>
        </p:nvSpPr>
        <p:spPr/>
        <p:txBody>
          <a:bodyPr/>
          <a:lstStyle/>
          <a:p>
            <a:fld id="{875152C2-D59A-2345-8598-F97D5723464C}" type="datetime1">
              <a:rPr lang="en-US" smtClean="0"/>
              <a:t>4/3/24</a:t>
            </a:fld>
            <a:endParaRPr lang="en-US"/>
          </a:p>
        </p:txBody>
      </p:sp>
      <p:sp>
        <p:nvSpPr>
          <p:cNvPr id="4" name="Footer Placeholder 3">
            <a:extLst>
              <a:ext uri="{FF2B5EF4-FFF2-40B4-BE49-F238E27FC236}">
                <a16:creationId xmlns:a16="http://schemas.microsoft.com/office/drawing/2014/main" id="{ADB38D2C-6697-F86C-006E-65B6E0077DF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B2CED25-79D8-9825-50C6-C48DBB663858}"/>
              </a:ext>
            </a:extLst>
          </p:cNvPr>
          <p:cNvSpPr>
            <a:spLocks noGrp="1"/>
          </p:cNvSpPr>
          <p:nvPr>
            <p:ph type="sldNum" sz="quarter" idx="12"/>
          </p:nvPr>
        </p:nvSpPr>
        <p:spPr/>
        <p:txBody>
          <a:bodyPr/>
          <a:lstStyle/>
          <a:p>
            <a:fld id="{2BDFE772-D3F4-5D45-A467-5BB6E40846FC}" type="slidenum">
              <a:rPr lang="en-US" smtClean="0"/>
              <a:t>‹#›</a:t>
            </a:fld>
            <a:endParaRPr lang="en-US"/>
          </a:p>
        </p:txBody>
      </p:sp>
    </p:spTree>
    <p:extLst>
      <p:ext uri="{BB962C8B-B14F-4D97-AF65-F5344CB8AC3E}">
        <p14:creationId xmlns:p14="http://schemas.microsoft.com/office/powerpoint/2010/main" val="3192504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27DB25-ADA1-0F38-7581-FEB6BCA0DADD}"/>
              </a:ext>
            </a:extLst>
          </p:cNvPr>
          <p:cNvSpPr>
            <a:spLocks noGrp="1"/>
          </p:cNvSpPr>
          <p:nvPr>
            <p:ph type="dt" sz="half" idx="10"/>
          </p:nvPr>
        </p:nvSpPr>
        <p:spPr/>
        <p:txBody>
          <a:bodyPr/>
          <a:lstStyle/>
          <a:p>
            <a:fld id="{8D9A80E3-8148-9C48-9105-D76AB6C4F963}" type="datetime1">
              <a:rPr lang="en-US" smtClean="0"/>
              <a:t>4/3/24</a:t>
            </a:fld>
            <a:endParaRPr lang="en-US"/>
          </a:p>
        </p:txBody>
      </p:sp>
      <p:sp>
        <p:nvSpPr>
          <p:cNvPr id="3" name="Footer Placeholder 2">
            <a:extLst>
              <a:ext uri="{FF2B5EF4-FFF2-40B4-BE49-F238E27FC236}">
                <a16:creationId xmlns:a16="http://schemas.microsoft.com/office/drawing/2014/main" id="{C0160AA5-F1E7-2EFB-D32E-8CB0D7BE12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916B41B-1A85-53FD-A67E-9D0840C6D774}"/>
              </a:ext>
            </a:extLst>
          </p:cNvPr>
          <p:cNvSpPr>
            <a:spLocks noGrp="1"/>
          </p:cNvSpPr>
          <p:nvPr>
            <p:ph type="sldNum" sz="quarter" idx="12"/>
          </p:nvPr>
        </p:nvSpPr>
        <p:spPr/>
        <p:txBody>
          <a:bodyPr/>
          <a:lstStyle/>
          <a:p>
            <a:fld id="{2BDFE772-D3F4-5D45-A467-5BB6E40846FC}" type="slidenum">
              <a:rPr lang="en-US" smtClean="0"/>
              <a:t>‹#›</a:t>
            </a:fld>
            <a:endParaRPr lang="en-US"/>
          </a:p>
        </p:txBody>
      </p:sp>
    </p:spTree>
    <p:extLst>
      <p:ext uri="{BB962C8B-B14F-4D97-AF65-F5344CB8AC3E}">
        <p14:creationId xmlns:p14="http://schemas.microsoft.com/office/powerpoint/2010/main" val="3880124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AD768-2AFF-4A02-2985-CE5686A84D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8E07564-9115-ACE2-22D4-0F5D0DCE6D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A6F7947-33B9-6133-8004-64F1D1D8D1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9A6418-5F80-CF21-D09E-C1CE79D6CD51}"/>
              </a:ext>
            </a:extLst>
          </p:cNvPr>
          <p:cNvSpPr>
            <a:spLocks noGrp="1"/>
          </p:cNvSpPr>
          <p:nvPr>
            <p:ph type="dt" sz="half" idx="10"/>
          </p:nvPr>
        </p:nvSpPr>
        <p:spPr/>
        <p:txBody>
          <a:bodyPr/>
          <a:lstStyle/>
          <a:p>
            <a:fld id="{E2DB2D9C-7668-5841-A07C-57E96AAA9F11}" type="datetime1">
              <a:rPr lang="en-US" smtClean="0"/>
              <a:t>4/3/24</a:t>
            </a:fld>
            <a:endParaRPr lang="en-US"/>
          </a:p>
        </p:txBody>
      </p:sp>
      <p:sp>
        <p:nvSpPr>
          <p:cNvPr id="6" name="Footer Placeholder 5">
            <a:extLst>
              <a:ext uri="{FF2B5EF4-FFF2-40B4-BE49-F238E27FC236}">
                <a16:creationId xmlns:a16="http://schemas.microsoft.com/office/drawing/2014/main" id="{D5A5057C-F5A8-193E-FEC5-CABEAA0368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7DEE4C-62CA-9D13-08F4-CE35AE754148}"/>
              </a:ext>
            </a:extLst>
          </p:cNvPr>
          <p:cNvSpPr>
            <a:spLocks noGrp="1"/>
          </p:cNvSpPr>
          <p:nvPr>
            <p:ph type="sldNum" sz="quarter" idx="12"/>
          </p:nvPr>
        </p:nvSpPr>
        <p:spPr/>
        <p:txBody>
          <a:bodyPr/>
          <a:lstStyle/>
          <a:p>
            <a:fld id="{2BDFE772-D3F4-5D45-A467-5BB6E40846FC}" type="slidenum">
              <a:rPr lang="en-US" smtClean="0"/>
              <a:t>‹#›</a:t>
            </a:fld>
            <a:endParaRPr lang="en-US"/>
          </a:p>
        </p:txBody>
      </p:sp>
    </p:spTree>
    <p:extLst>
      <p:ext uri="{BB962C8B-B14F-4D97-AF65-F5344CB8AC3E}">
        <p14:creationId xmlns:p14="http://schemas.microsoft.com/office/powerpoint/2010/main" val="373544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FE1EC-E74C-782A-EF72-BD02BD170A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20C772E-3596-8586-6313-DCDA8D66EE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7B5FE23-2E5C-2E3F-00CC-6F3CEB69B3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7D894C-AB5D-2BC0-2925-324077B0A9EF}"/>
              </a:ext>
            </a:extLst>
          </p:cNvPr>
          <p:cNvSpPr>
            <a:spLocks noGrp="1"/>
          </p:cNvSpPr>
          <p:nvPr>
            <p:ph type="dt" sz="half" idx="10"/>
          </p:nvPr>
        </p:nvSpPr>
        <p:spPr/>
        <p:txBody>
          <a:bodyPr/>
          <a:lstStyle/>
          <a:p>
            <a:fld id="{2748C0CE-3949-3446-ACB7-AF36169F34B3}" type="datetime1">
              <a:rPr lang="en-US" smtClean="0"/>
              <a:t>4/3/24</a:t>
            </a:fld>
            <a:endParaRPr lang="en-US"/>
          </a:p>
        </p:txBody>
      </p:sp>
      <p:sp>
        <p:nvSpPr>
          <p:cNvPr id="6" name="Footer Placeholder 5">
            <a:extLst>
              <a:ext uri="{FF2B5EF4-FFF2-40B4-BE49-F238E27FC236}">
                <a16:creationId xmlns:a16="http://schemas.microsoft.com/office/drawing/2014/main" id="{87893253-A634-2457-8AD6-63D3CE3293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525E3E-3375-1DCE-EE8E-298A70AA555A}"/>
              </a:ext>
            </a:extLst>
          </p:cNvPr>
          <p:cNvSpPr>
            <a:spLocks noGrp="1"/>
          </p:cNvSpPr>
          <p:nvPr>
            <p:ph type="sldNum" sz="quarter" idx="12"/>
          </p:nvPr>
        </p:nvSpPr>
        <p:spPr/>
        <p:txBody>
          <a:bodyPr/>
          <a:lstStyle/>
          <a:p>
            <a:fld id="{2BDFE772-D3F4-5D45-A467-5BB6E40846FC}" type="slidenum">
              <a:rPr lang="en-US" smtClean="0"/>
              <a:t>‹#›</a:t>
            </a:fld>
            <a:endParaRPr lang="en-US"/>
          </a:p>
        </p:txBody>
      </p:sp>
    </p:spTree>
    <p:extLst>
      <p:ext uri="{BB962C8B-B14F-4D97-AF65-F5344CB8AC3E}">
        <p14:creationId xmlns:p14="http://schemas.microsoft.com/office/powerpoint/2010/main" val="3097488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F542F84-DEFF-B094-4957-36F31E85E6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C27E6C4-7503-36B2-E4E2-042497A511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1D5428-A048-C8DA-28CA-E421F71502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DDFE3CE-82D5-3448-B6DF-ECACF8E96F0D}" type="datetime1">
              <a:rPr lang="en-US" smtClean="0"/>
              <a:t>4/3/24</a:t>
            </a:fld>
            <a:endParaRPr lang="en-US"/>
          </a:p>
        </p:txBody>
      </p:sp>
      <p:sp>
        <p:nvSpPr>
          <p:cNvPr id="5" name="Footer Placeholder 4">
            <a:extLst>
              <a:ext uri="{FF2B5EF4-FFF2-40B4-BE49-F238E27FC236}">
                <a16:creationId xmlns:a16="http://schemas.microsoft.com/office/drawing/2014/main" id="{0B7A47D6-2522-2325-9A98-A798858DED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A85F650-E380-F532-3A30-43E799DE97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BDFE772-D3F4-5D45-A467-5BB6E40846FC}" type="slidenum">
              <a:rPr lang="en-US" smtClean="0"/>
              <a:t>‹#›</a:t>
            </a:fld>
            <a:endParaRPr lang="en-US"/>
          </a:p>
        </p:txBody>
      </p:sp>
    </p:spTree>
    <p:extLst>
      <p:ext uri="{BB962C8B-B14F-4D97-AF65-F5344CB8AC3E}">
        <p14:creationId xmlns:p14="http://schemas.microsoft.com/office/powerpoint/2010/main" val="3589589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hyperlink" Target="https://youtube.com/shorts/jycOW4Na-aE?feature=share" TargetMode="External"/></Relationships>
</file>

<file path=ppt/slides/_rels/slide1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jpeg"/><Relationship Id="rId7" Type="http://schemas.openxmlformats.org/officeDocument/2006/relationships/diagramColors" Target="../diagrams/colors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doi.org/10.1007/s12630-017-0934-9"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hyperlink" Target="https://doi.org/10.1054/bjps.1999.3220" TargetMode="External"/><Relationship Id="rId4" Type="http://schemas.openxmlformats.org/officeDocument/2006/relationships/hyperlink" Target="https://doi.org/10.1093/intqhc/mzl069"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1148162-0C77-BDDB-C861-9A419130A406}"/>
              </a:ext>
            </a:extLst>
          </p:cNvPr>
          <p:cNvSpPr>
            <a:spLocks noGrp="1"/>
          </p:cNvSpPr>
          <p:nvPr>
            <p:ph type="subTitle" idx="1"/>
          </p:nvPr>
        </p:nvSpPr>
        <p:spPr>
          <a:xfrm>
            <a:off x="1524000" y="5132445"/>
            <a:ext cx="9144000" cy="855759"/>
          </a:xfrm>
        </p:spPr>
        <p:txBody>
          <a:bodyPr>
            <a:noAutofit/>
          </a:bodyPr>
          <a:lstStyle/>
          <a:p>
            <a:r>
              <a:rPr lang="en-US" sz="2800" b="1" dirty="0">
                <a:latin typeface="Calibri" panose="020F0502020204030204" pitchFamily="34" charset="0"/>
                <a:cs typeface="Calibri" panose="020F0502020204030204" pitchFamily="34" charset="0"/>
              </a:rPr>
              <a:t>Module 3: Informed Consent in Cross-Cultural </a:t>
            </a:r>
          </a:p>
          <a:p>
            <a:r>
              <a:rPr lang="en-US" sz="2800" b="1" dirty="0">
                <a:latin typeface="Calibri" panose="020F0502020204030204" pitchFamily="34" charset="0"/>
                <a:cs typeface="Calibri" panose="020F0502020204030204" pitchFamily="34" charset="0"/>
              </a:rPr>
              <a:t>Surgeon-Patient Relationships</a:t>
            </a:r>
          </a:p>
          <a:p>
            <a:endParaRPr lang="en-US" sz="28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47772A5B-D721-88E5-C749-C820A4F497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2222" y="578418"/>
            <a:ext cx="7327556" cy="4554027"/>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a:extLst>
              <a:ext uri="{FF2B5EF4-FFF2-40B4-BE49-F238E27FC236}">
                <a16:creationId xmlns:a16="http://schemas.microsoft.com/office/drawing/2014/main" id="{3C11F49C-0F95-3DBA-BBCB-BB9DE0F7705D}"/>
              </a:ext>
            </a:extLst>
          </p:cNvPr>
          <p:cNvSpPr>
            <a:spLocks noGrp="1"/>
          </p:cNvSpPr>
          <p:nvPr>
            <p:ph type="sldNum" sz="quarter" idx="12"/>
          </p:nvPr>
        </p:nvSpPr>
        <p:spPr/>
        <p:txBody>
          <a:bodyPr/>
          <a:lstStyle/>
          <a:p>
            <a:fld id="{2BDFE772-D3F4-5D45-A467-5BB6E40846FC}" type="slidenum">
              <a:rPr lang="en-US" smtClean="0"/>
              <a:t>1</a:t>
            </a:fld>
            <a:endParaRPr lang="en-US"/>
          </a:p>
        </p:txBody>
      </p:sp>
    </p:spTree>
    <p:extLst>
      <p:ext uri="{BB962C8B-B14F-4D97-AF65-F5344CB8AC3E}">
        <p14:creationId xmlns:p14="http://schemas.microsoft.com/office/powerpoint/2010/main" val="3447159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BA6AB-A702-ADA1-7D80-A076AAE7CA7F}"/>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Step 3: Teach-back Method</a:t>
            </a:r>
          </a:p>
        </p:txBody>
      </p:sp>
      <p:sp>
        <p:nvSpPr>
          <p:cNvPr id="3" name="Content Placeholder 2">
            <a:extLst>
              <a:ext uri="{FF2B5EF4-FFF2-40B4-BE49-F238E27FC236}">
                <a16:creationId xmlns:a16="http://schemas.microsoft.com/office/drawing/2014/main" id="{627A1E0E-2ABB-FDEA-067D-5D728B48675A}"/>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The Teach-back method is a way of asking the patient to repeat the content of the physician’s explanation in his or her own words.</a:t>
            </a:r>
          </a:p>
          <a:p>
            <a:r>
              <a:rPr lang="en-US" dirty="0">
                <a:latin typeface="Calibri" panose="020F0502020204030204" pitchFamily="34" charset="0"/>
                <a:cs typeface="Calibri" panose="020F0502020204030204" pitchFamily="34" charset="0"/>
              </a:rPr>
              <a:t>This has been shown to:</a:t>
            </a:r>
          </a:p>
          <a:p>
            <a:pPr lvl="1"/>
            <a:r>
              <a:rPr lang="en-US" dirty="0">
                <a:latin typeface="Calibri" panose="020F0502020204030204" pitchFamily="34" charset="0"/>
                <a:cs typeface="Calibri" panose="020F0502020204030204" pitchFamily="34" charset="0"/>
              </a:rPr>
              <a:t>Improve patient understanding and adherence</a:t>
            </a:r>
          </a:p>
          <a:p>
            <a:pPr lvl="1"/>
            <a:r>
              <a:rPr lang="en-US" dirty="0">
                <a:latin typeface="Calibri" panose="020F0502020204030204" pitchFamily="34" charset="0"/>
                <a:cs typeface="Calibri" panose="020F0502020204030204" pitchFamily="34" charset="0"/>
              </a:rPr>
              <a:t>Decrease call backs and cancelled appointments, and </a:t>
            </a:r>
          </a:p>
          <a:p>
            <a:pPr lvl="1"/>
            <a:r>
              <a:rPr lang="en-US" dirty="0">
                <a:latin typeface="Calibri" panose="020F0502020204030204" pitchFamily="34" charset="0"/>
                <a:cs typeface="Calibri" panose="020F0502020204030204" pitchFamily="34" charset="0"/>
              </a:rPr>
              <a:t>Improve patient satisfaction and outcomes </a:t>
            </a:r>
          </a:p>
          <a:p>
            <a:r>
              <a:rPr lang="en-US" dirty="0">
                <a:latin typeface="Calibri" panose="020F0502020204030204" pitchFamily="34" charset="0"/>
                <a:cs typeface="Calibri" panose="020F0502020204030204" pitchFamily="34" charset="0"/>
              </a:rPr>
              <a:t>Some patients may feel uncomfortable with this at first.</a:t>
            </a:r>
          </a:p>
        </p:txBody>
      </p:sp>
      <p:sp>
        <p:nvSpPr>
          <p:cNvPr id="4" name="Slide Number Placeholder 3">
            <a:extLst>
              <a:ext uri="{FF2B5EF4-FFF2-40B4-BE49-F238E27FC236}">
                <a16:creationId xmlns:a16="http://schemas.microsoft.com/office/drawing/2014/main" id="{6C2856C6-EBBE-C825-FB4E-BDF308ABFA98}"/>
              </a:ext>
            </a:extLst>
          </p:cNvPr>
          <p:cNvSpPr>
            <a:spLocks noGrp="1"/>
          </p:cNvSpPr>
          <p:nvPr>
            <p:ph type="sldNum" sz="quarter" idx="12"/>
          </p:nvPr>
        </p:nvSpPr>
        <p:spPr/>
        <p:txBody>
          <a:bodyPr/>
          <a:lstStyle/>
          <a:p>
            <a:fld id="{2BDFE772-D3F4-5D45-A467-5BB6E40846FC}" type="slidenum">
              <a:rPr lang="en-US" smtClean="0"/>
              <a:t>10</a:t>
            </a:fld>
            <a:endParaRPr lang="en-US"/>
          </a:p>
        </p:txBody>
      </p:sp>
      <p:pic>
        <p:nvPicPr>
          <p:cNvPr id="8" name="Picture 7" descr="PACTS Logo copy.jpeg">
            <a:extLst>
              <a:ext uri="{FF2B5EF4-FFF2-40B4-BE49-F238E27FC236}">
                <a16:creationId xmlns:a16="http://schemas.microsoft.com/office/drawing/2014/main" id="{870B6035-B9FD-1E64-6834-C895A05C90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Tree>
    <p:extLst>
      <p:ext uri="{BB962C8B-B14F-4D97-AF65-F5344CB8AC3E}">
        <p14:creationId xmlns:p14="http://schemas.microsoft.com/office/powerpoint/2010/main" val="1467980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BA6AB-A702-ADA1-7D80-A076AAE7CA7F}"/>
              </a:ext>
            </a:extLst>
          </p:cNvPr>
          <p:cNvSpPr>
            <a:spLocks noGrp="1"/>
          </p:cNvSpPr>
          <p:nvPr>
            <p:ph type="title"/>
          </p:nvPr>
        </p:nvSpPr>
        <p:spPr>
          <a:xfrm>
            <a:off x="838200" y="320675"/>
            <a:ext cx="10515600" cy="1325563"/>
          </a:xfrm>
        </p:spPr>
        <p:txBody>
          <a:bodyPr/>
          <a:lstStyle/>
          <a:p>
            <a:r>
              <a:rPr lang="en-US" dirty="0">
                <a:latin typeface="Calibri" panose="020F0502020204030204" pitchFamily="34" charset="0"/>
                <a:cs typeface="Calibri" panose="020F0502020204030204" pitchFamily="34" charset="0"/>
              </a:rPr>
              <a:t>Step 3: Teach-back Method, continued</a:t>
            </a:r>
          </a:p>
        </p:txBody>
      </p:sp>
      <p:sp>
        <p:nvSpPr>
          <p:cNvPr id="3" name="Content Placeholder 2">
            <a:extLst>
              <a:ext uri="{FF2B5EF4-FFF2-40B4-BE49-F238E27FC236}">
                <a16:creationId xmlns:a16="http://schemas.microsoft.com/office/drawing/2014/main" id="{627A1E0E-2ABB-FDEA-067D-5D728B48675A}"/>
              </a:ext>
            </a:extLst>
          </p:cNvPr>
          <p:cNvSpPr>
            <a:spLocks noGrp="1"/>
          </p:cNvSpPr>
          <p:nvPr>
            <p:ph idx="1"/>
          </p:nvPr>
        </p:nvSpPr>
        <p:spPr>
          <a:xfrm>
            <a:off x="838200" y="1646238"/>
            <a:ext cx="10515600" cy="4351338"/>
          </a:xfrm>
        </p:spPr>
        <p:txBody>
          <a:bodyPr>
            <a:normAutofit fontScale="92500" lnSpcReduction="20000"/>
          </a:bodyPr>
          <a:lstStyle/>
          <a:p>
            <a:r>
              <a:rPr lang="en-US" dirty="0">
                <a:latin typeface="Calibri" panose="020F0502020204030204" pitchFamily="34" charset="0"/>
                <a:cs typeface="Calibri" panose="020F0502020204030204" pitchFamily="34" charset="0"/>
              </a:rPr>
              <a:t>Make sure to:</a:t>
            </a:r>
          </a:p>
          <a:p>
            <a:pPr lvl="1"/>
            <a:r>
              <a:rPr lang="en-US" dirty="0">
                <a:latin typeface="Calibri" panose="020F0502020204030204" pitchFamily="34" charset="0"/>
                <a:cs typeface="Calibri" panose="020F0502020204030204" pitchFamily="34" charset="0"/>
              </a:rPr>
              <a:t>Pay attention to body language and nonverbal cues</a:t>
            </a:r>
          </a:p>
          <a:p>
            <a:pPr lvl="1"/>
            <a:r>
              <a:rPr lang="en-US" dirty="0">
                <a:latin typeface="Calibri" panose="020F0502020204030204" pitchFamily="34" charset="0"/>
                <a:cs typeface="Calibri" panose="020F0502020204030204" pitchFamily="34" charset="0"/>
              </a:rPr>
              <a:t>Acknowledge any reluctance </a:t>
            </a:r>
          </a:p>
          <a:p>
            <a:pPr lvl="1"/>
            <a:r>
              <a:rPr lang="en-US" dirty="0">
                <a:latin typeface="Calibri" panose="020F0502020204030204" pitchFamily="34" charset="0"/>
                <a:cs typeface="Calibri" panose="020F0502020204030204" pitchFamily="34" charset="0"/>
              </a:rPr>
              <a:t>Remind the patient that you are not testing him/her, you’re verifying that the information you provided was clear and understood</a:t>
            </a:r>
          </a:p>
          <a:p>
            <a:r>
              <a:rPr lang="en-US" dirty="0">
                <a:latin typeface="Calibri" panose="020F0502020204030204" pitchFamily="34" charset="0"/>
                <a:cs typeface="Calibri" panose="020F0502020204030204" pitchFamily="34" charset="0"/>
              </a:rPr>
              <a:t>Examples:</a:t>
            </a:r>
          </a:p>
          <a:p>
            <a:pPr lvl="1"/>
            <a:r>
              <a:rPr lang="en-US" dirty="0">
                <a:latin typeface="Calibri" panose="020F0502020204030204" pitchFamily="34" charset="0"/>
                <a:cs typeface="Calibri" panose="020F0502020204030204" pitchFamily="34" charset="0"/>
              </a:rPr>
              <a:t>“How do you plan on explaining the risks of the procedures to your family members at home?”</a:t>
            </a:r>
          </a:p>
          <a:p>
            <a:pPr lvl="1"/>
            <a:r>
              <a:rPr lang="en-US" dirty="0">
                <a:latin typeface="Calibri" panose="020F0502020204030204" pitchFamily="34" charset="0"/>
                <a:cs typeface="Calibri" panose="020F0502020204030204" pitchFamily="34" charset="0"/>
              </a:rPr>
              <a:t>“I know I’ve just given you a lot of information and I want to make sure that I was clear in my explanation. Can you describe, in your own words, the reason for doing this procedure, and some of the important risks, as though you were teaching someone else about it?”</a:t>
            </a:r>
          </a:p>
          <a:p>
            <a:pPr lvl="1"/>
            <a:r>
              <a:rPr lang="en-US" dirty="0">
                <a:latin typeface="Calibri" panose="020F0502020204030204" pitchFamily="34" charset="0"/>
                <a:cs typeface="Calibri" panose="020F0502020204030204" pitchFamily="34" charset="0"/>
              </a:rPr>
              <a:t>“I want to be absolutely clear that I explained everything thoroughly. Sometimes, what patients hear and what doctors say aren’t exactly the same, and I want us to work together to ensure that you’re getting all the information you need.”</a:t>
            </a:r>
          </a:p>
        </p:txBody>
      </p:sp>
      <p:sp>
        <p:nvSpPr>
          <p:cNvPr id="4" name="Slide Number Placeholder 3">
            <a:extLst>
              <a:ext uri="{FF2B5EF4-FFF2-40B4-BE49-F238E27FC236}">
                <a16:creationId xmlns:a16="http://schemas.microsoft.com/office/drawing/2014/main" id="{6C2856C6-EBBE-C825-FB4E-BDF308ABFA98}"/>
              </a:ext>
            </a:extLst>
          </p:cNvPr>
          <p:cNvSpPr>
            <a:spLocks noGrp="1"/>
          </p:cNvSpPr>
          <p:nvPr>
            <p:ph type="sldNum" sz="quarter" idx="12"/>
          </p:nvPr>
        </p:nvSpPr>
        <p:spPr/>
        <p:txBody>
          <a:bodyPr/>
          <a:lstStyle/>
          <a:p>
            <a:fld id="{2BDFE772-D3F4-5D45-A467-5BB6E40846FC}" type="slidenum">
              <a:rPr lang="en-US" smtClean="0"/>
              <a:t>11</a:t>
            </a:fld>
            <a:endParaRPr lang="en-US"/>
          </a:p>
        </p:txBody>
      </p:sp>
      <p:pic>
        <p:nvPicPr>
          <p:cNvPr id="8" name="Picture 7" descr="PACTS Logo copy.jpeg">
            <a:extLst>
              <a:ext uri="{FF2B5EF4-FFF2-40B4-BE49-F238E27FC236}">
                <a16:creationId xmlns:a16="http://schemas.microsoft.com/office/drawing/2014/main" id="{870B6035-B9FD-1E64-6834-C895A05C90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Tree>
    <p:extLst>
      <p:ext uri="{BB962C8B-B14F-4D97-AF65-F5344CB8AC3E}">
        <p14:creationId xmlns:p14="http://schemas.microsoft.com/office/powerpoint/2010/main" val="2377371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BA6AB-A702-ADA1-7D80-A076AAE7CA7F}"/>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Barriers to Effective Informed Consent</a:t>
            </a:r>
          </a:p>
        </p:txBody>
      </p:sp>
      <p:sp>
        <p:nvSpPr>
          <p:cNvPr id="3" name="Content Placeholder 2">
            <a:extLst>
              <a:ext uri="{FF2B5EF4-FFF2-40B4-BE49-F238E27FC236}">
                <a16:creationId xmlns:a16="http://schemas.microsoft.com/office/drawing/2014/main" id="{627A1E0E-2ABB-FDEA-067D-5D728B48675A}"/>
              </a:ext>
            </a:extLst>
          </p:cNvPr>
          <p:cNvSpPr>
            <a:spLocks noGrp="1"/>
          </p:cNvSpPr>
          <p:nvPr>
            <p:ph idx="1"/>
          </p:nvPr>
        </p:nvSpPr>
        <p:spPr>
          <a:xfrm>
            <a:off x="838200" y="1546616"/>
            <a:ext cx="10515600" cy="4351338"/>
          </a:xfrm>
        </p:spPr>
        <p:txBody>
          <a:bodyPr>
            <a:normAutofit lnSpcReduction="10000"/>
          </a:bodyPr>
          <a:lstStyle/>
          <a:p>
            <a:r>
              <a:rPr lang="en-US" sz="2400" dirty="0">
                <a:latin typeface="Calibri" panose="020F0502020204030204" pitchFamily="34" charset="0"/>
                <a:cs typeface="Calibri" panose="020F0502020204030204" pitchFamily="34" charset="0"/>
              </a:rPr>
              <a:t>Time constraints </a:t>
            </a:r>
          </a:p>
          <a:p>
            <a:r>
              <a:rPr lang="en-US" sz="2400" dirty="0">
                <a:latin typeface="Calibri" panose="020F0502020204030204" pitchFamily="34" charset="0"/>
                <a:cs typeface="Calibri" panose="020F0502020204030204" pitchFamily="34" charset="0"/>
              </a:rPr>
              <a:t>Use of medical jargon </a:t>
            </a:r>
          </a:p>
          <a:p>
            <a:r>
              <a:rPr lang="en-US" sz="2400" dirty="0">
                <a:latin typeface="Calibri" panose="020F0502020204030204" pitchFamily="34" charset="0"/>
                <a:cs typeface="Calibri" panose="020F0502020204030204" pitchFamily="34" charset="0"/>
              </a:rPr>
              <a:t>Lack of adjusting to the patient’s level of health literacy</a:t>
            </a:r>
          </a:p>
          <a:p>
            <a:r>
              <a:rPr lang="en-US" sz="2400" dirty="0">
                <a:latin typeface="Calibri" panose="020F0502020204030204" pitchFamily="34" charset="0"/>
                <a:cs typeface="Calibri" panose="020F0502020204030204" pitchFamily="34" charset="0"/>
              </a:rPr>
              <a:t>Poor patient-physician rapport, including intimidation, lack of trust, and perceived ulterior motives</a:t>
            </a:r>
          </a:p>
          <a:p>
            <a:r>
              <a:rPr lang="en-US" sz="2400" dirty="0">
                <a:latin typeface="Calibri" panose="020F0502020204030204" pitchFamily="34" charset="0"/>
                <a:cs typeface="Calibri" panose="020F0502020204030204" pitchFamily="34" charset="0"/>
              </a:rPr>
              <a:t>Environmental factors (e.g., noisy waiting rooms, no private rooms)</a:t>
            </a:r>
          </a:p>
          <a:p>
            <a:r>
              <a:rPr lang="en-US" sz="2400" dirty="0">
                <a:latin typeface="Calibri" panose="020F0502020204030204" pitchFamily="34" charset="0"/>
                <a:cs typeface="Calibri" panose="020F0502020204030204" pitchFamily="34" charset="0"/>
              </a:rPr>
              <a:t>Confusion about the purpose of informed consent and the right of the patient to refuse or delay the decision until the patient is ready</a:t>
            </a:r>
          </a:p>
          <a:p>
            <a:pPr marL="0" indent="0">
              <a:buNone/>
            </a:pPr>
            <a:endParaRPr lang="en-US" sz="2400" dirty="0">
              <a:latin typeface="Calibri" panose="020F0502020204030204" pitchFamily="34" charset="0"/>
              <a:cs typeface="Calibri" panose="020F0502020204030204" pitchFamily="34" charset="0"/>
            </a:endParaRPr>
          </a:p>
          <a:p>
            <a:pPr marL="0" indent="0">
              <a:buNone/>
            </a:pPr>
            <a:r>
              <a:rPr lang="en-US" sz="2400" b="1" dirty="0">
                <a:latin typeface="Calibri" panose="020F0502020204030204" pitchFamily="34" charset="0"/>
                <a:cs typeface="Calibri" panose="020F0502020204030204" pitchFamily="34" charset="0"/>
              </a:rPr>
              <a:t>These barriers can pose challenges to truly </a:t>
            </a:r>
            <a:r>
              <a:rPr lang="en-US" sz="2400" b="1" i="1" dirty="0">
                <a:latin typeface="Calibri" panose="020F0502020204030204" pitchFamily="34" charset="0"/>
                <a:cs typeface="Calibri" panose="020F0502020204030204" pitchFamily="34" charset="0"/>
              </a:rPr>
              <a:t>informed consent</a:t>
            </a:r>
            <a:r>
              <a:rPr lang="en-US" sz="2400" b="1" dirty="0">
                <a:latin typeface="Calibri" panose="020F0502020204030204" pitchFamily="34" charset="0"/>
                <a:cs typeface="Calibri" panose="020F0502020204030204" pitchFamily="34" charset="0"/>
              </a:rPr>
              <a:t> for all patients including patients from culturally diverse backgrounds. </a:t>
            </a:r>
          </a:p>
        </p:txBody>
      </p:sp>
      <p:sp>
        <p:nvSpPr>
          <p:cNvPr id="4" name="Slide Number Placeholder 3">
            <a:extLst>
              <a:ext uri="{FF2B5EF4-FFF2-40B4-BE49-F238E27FC236}">
                <a16:creationId xmlns:a16="http://schemas.microsoft.com/office/drawing/2014/main" id="{6C2856C6-EBBE-C825-FB4E-BDF308ABFA98}"/>
              </a:ext>
            </a:extLst>
          </p:cNvPr>
          <p:cNvSpPr>
            <a:spLocks noGrp="1"/>
          </p:cNvSpPr>
          <p:nvPr>
            <p:ph type="sldNum" sz="quarter" idx="12"/>
          </p:nvPr>
        </p:nvSpPr>
        <p:spPr/>
        <p:txBody>
          <a:bodyPr/>
          <a:lstStyle/>
          <a:p>
            <a:fld id="{2BDFE772-D3F4-5D45-A467-5BB6E40846FC}" type="slidenum">
              <a:rPr lang="en-US" smtClean="0">
                <a:latin typeface="Calibri" panose="020F0502020204030204" pitchFamily="34" charset="0"/>
                <a:cs typeface="Calibri" panose="020F0502020204030204" pitchFamily="34" charset="0"/>
              </a:rPr>
              <a:t>12</a:t>
            </a:fld>
            <a:endParaRPr lang="en-US">
              <a:latin typeface="Calibri" panose="020F0502020204030204" pitchFamily="34" charset="0"/>
              <a:cs typeface="Calibri" panose="020F0502020204030204" pitchFamily="34" charset="0"/>
            </a:endParaRPr>
          </a:p>
        </p:txBody>
      </p:sp>
      <p:pic>
        <p:nvPicPr>
          <p:cNvPr id="8" name="Picture 7" descr="PACTS Logo copy.jpeg">
            <a:extLst>
              <a:ext uri="{FF2B5EF4-FFF2-40B4-BE49-F238E27FC236}">
                <a16:creationId xmlns:a16="http://schemas.microsoft.com/office/drawing/2014/main" id="{870B6035-B9FD-1E64-6834-C895A05C90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Tree>
    <p:extLst>
      <p:ext uri="{BB962C8B-B14F-4D97-AF65-F5344CB8AC3E}">
        <p14:creationId xmlns:p14="http://schemas.microsoft.com/office/powerpoint/2010/main" val="1190279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313F21-C56C-F7DC-9DE7-6676F5007A92}"/>
              </a:ext>
            </a:extLst>
          </p:cNvPr>
          <p:cNvSpPr>
            <a:spLocks noGrp="1"/>
          </p:cNvSpPr>
          <p:nvPr>
            <p:ph sz="half" idx="2"/>
          </p:nvPr>
        </p:nvSpPr>
        <p:spPr>
          <a:xfrm>
            <a:off x="1187735" y="2296632"/>
            <a:ext cx="4908265" cy="2878840"/>
          </a:xfrm>
        </p:spPr>
        <p:txBody>
          <a:bodyPr/>
          <a:lstStyle/>
          <a:p>
            <a:pPr marL="0" indent="0" algn="ctr">
              <a:buNone/>
            </a:pPr>
            <a:r>
              <a:rPr lang="en-US" dirty="0">
                <a:latin typeface="Calibri" panose="020F0502020204030204" pitchFamily="34" charset="0"/>
                <a:cs typeface="Calibri" panose="020F0502020204030204" pitchFamily="34" charset="0"/>
              </a:rPr>
              <a:t>In this video, Dr. L.D. Britt discusses </a:t>
            </a:r>
            <a:r>
              <a:rPr lang="en-US" b="1" dirty="0">
                <a:latin typeface="Calibri" panose="020F0502020204030204" pitchFamily="34" charset="0"/>
                <a:cs typeface="Calibri" panose="020F0502020204030204" pitchFamily="34" charset="0"/>
              </a:rPr>
              <a:t>barriers to delivering an effective informed consent in a cross-cultural encounter</a:t>
            </a:r>
            <a:r>
              <a:rPr lang="en-US" dirty="0">
                <a:latin typeface="Calibri" panose="020F0502020204030204" pitchFamily="34" charset="0"/>
                <a:cs typeface="Calibri" panose="020F0502020204030204" pitchFamily="34" charset="0"/>
              </a:rPr>
              <a:t>.</a:t>
            </a:r>
          </a:p>
          <a:p>
            <a:pPr marL="0" indent="0" algn="ctr">
              <a:buNone/>
            </a:pPr>
            <a:endParaRPr lang="en-US" dirty="0">
              <a:latin typeface="Calibri" panose="020F0502020204030204" pitchFamily="34" charset="0"/>
              <a:cs typeface="Calibri" panose="020F0502020204030204" pitchFamily="34" charset="0"/>
            </a:endParaRPr>
          </a:p>
          <a:p>
            <a:pPr marL="0" indent="0" algn="ctr">
              <a:buNone/>
            </a:pPr>
            <a:r>
              <a:rPr lang="en-US" i="1" dirty="0">
                <a:latin typeface="Calibri" panose="020F0502020204030204" pitchFamily="34" charset="0"/>
                <a:cs typeface="Calibri" panose="020F0502020204030204" pitchFamily="34" charset="0"/>
              </a:rPr>
              <a:t>(47 seconds)</a:t>
            </a:r>
          </a:p>
        </p:txBody>
      </p:sp>
      <p:sp>
        <p:nvSpPr>
          <p:cNvPr id="4" name="Slide Number Placeholder 3">
            <a:extLst>
              <a:ext uri="{FF2B5EF4-FFF2-40B4-BE49-F238E27FC236}">
                <a16:creationId xmlns:a16="http://schemas.microsoft.com/office/drawing/2014/main" id="{6C2856C6-EBBE-C825-FB4E-BDF308ABFA98}"/>
              </a:ext>
            </a:extLst>
          </p:cNvPr>
          <p:cNvSpPr>
            <a:spLocks noGrp="1"/>
          </p:cNvSpPr>
          <p:nvPr>
            <p:ph type="sldNum" sz="quarter" idx="12"/>
          </p:nvPr>
        </p:nvSpPr>
        <p:spPr/>
        <p:txBody>
          <a:bodyPr/>
          <a:lstStyle/>
          <a:p>
            <a:fld id="{2BDFE772-D3F4-5D45-A467-5BB6E40846FC}" type="slidenum">
              <a:rPr lang="en-US" smtClean="0"/>
              <a:t>13</a:t>
            </a:fld>
            <a:endParaRPr lang="en-US"/>
          </a:p>
        </p:txBody>
      </p:sp>
      <p:pic>
        <p:nvPicPr>
          <p:cNvPr id="8" name="Picture 7" descr="PACTS Logo copy.jpeg">
            <a:extLst>
              <a:ext uri="{FF2B5EF4-FFF2-40B4-BE49-F238E27FC236}">
                <a16:creationId xmlns:a16="http://schemas.microsoft.com/office/drawing/2014/main" id="{870B6035-B9FD-1E64-6834-C895A05C90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
        <p:nvSpPr>
          <p:cNvPr id="3" name="Content Placeholder 2">
            <a:extLst>
              <a:ext uri="{FF2B5EF4-FFF2-40B4-BE49-F238E27FC236}">
                <a16:creationId xmlns:a16="http://schemas.microsoft.com/office/drawing/2014/main" id="{F4A074C3-E6B2-9427-C86D-D04935EBBB6A}"/>
              </a:ext>
            </a:extLst>
          </p:cNvPr>
          <p:cNvSpPr>
            <a:spLocks noGrp="1"/>
          </p:cNvSpPr>
          <p:nvPr>
            <p:ph sz="half" idx="1"/>
          </p:nvPr>
        </p:nvSpPr>
        <p:spPr>
          <a:xfrm>
            <a:off x="6420135" y="2296632"/>
            <a:ext cx="5181600" cy="1579286"/>
          </a:xfrm>
        </p:spPr>
        <p:txBody>
          <a:bodyPr/>
          <a:lstStyle/>
          <a:p>
            <a:pPr marL="0" indent="0">
              <a:buNone/>
            </a:pPr>
            <a:r>
              <a:rPr lang="en-US" dirty="0"/>
              <a:t>Please watch the video here: </a:t>
            </a:r>
            <a:r>
              <a:rPr lang="en-US" dirty="0">
                <a:hlinkClick r:id="rId4"/>
              </a:rPr>
              <a:t>https://youtube.com/shorts/jycOW4Na-aE?feature=share</a:t>
            </a:r>
            <a:r>
              <a:rPr lang="en-US" dirty="0"/>
              <a:t> </a:t>
            </a:r>
          </a:p>
        </p:txBody>
      </p:sp>
    </p:spTree>
    <p:extLst>
      <p:ext uri="{BB962C8B-B14F-4D97-AF65-F5344CB8AC3E}">
        <p14:creationId xmlns:p14="http://schemas.microsoft.com/office/powerpoint/2010/main" val="2792442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BA6AB-A702-ADA1-7D80-A076AAE7CA7F}"/>
              </a:ext>
            </a:extLst>
          </p:cNvPr>
          <p:cNvSpPr>
            <a:spLocks noGrp="1"/>
          </p:cNvSpPr>
          <p:nvPr>
            <p:ph type="title"/>
          </p:nvPr>
        </p:nvSpPr>
        <p:spPr>
          <a:xfrm>
            <a:off x="838200" y="365124"/>
            <a:ext cx="10515600" cy="1325880"/>
          </a:xfrm>
        </p:spPr>
        <p:txBody>
          <a:bodyPr/>
          <a:lstStyle/>
          <a:p>
            <a:r>
              <a:rPr lang="en-US" dirty="0">
                <a:latin typeface="Calibri" panose="020F0502020204030204" pitchFamily="34" charset="0"/>
                <a:cs typeface="Calibri" panose="020F0502020204030204" pitchFamily="34" charset="0"/>
              </a:rPr>
              <a:t>Cross-Cultural Considerations in Informed Consent</a:t>
            </a:r>
          </a:p>
        </p:txBody>
      </p:sp>
      <p:sp>
        <p:nvSpPr>
          <p:cNvPr id="4" name="Slide Number Placeholder 3">
            <a:extLst>
              <a:ext uri="{FF2B5EF4-FFF2-40B4-BE49-F238E27FC236}">
                <a16:creationId xmlns:a16="http://schemas.microsoft.com/office/drawing/2014/main" id="{6C2856C6-EBBE-C825-FB4E-BDF308ABFA98}"/>
              </a:ext>
            </a:extLst>
          </p:cNvPr>
          <p:cNvSpPr>
            <a:spLocks noGrp="1"/>
          </p:cNvSpPr>
          <p:nvPr>
            <p:ph type="sldNum" sz="quarter" idx="12"/>
          </p:nvPr>
        </p:nvSpPr>
        <p:spPr/>
        <p:txBody>
          <a:bodyPr/>
          <a:lstStyle/>
          <a:p>
            <a:fld id="{2BDFE772-D3F4-5D45-A467-5BB6E40846FC}" type="slidenum">
              <a:rPr lang="en-US" smtClean="0"/>
              <a:t>14</a:t>
            </a:fld>
            <a:endParaRPr lang="en-US"/>
          </a:p>
        </p:txBody>
      </p:sp>
      <p:pic>
        <p:nvPicPr>
          <p:cNvPr id="8" name="Picture 7" descr="PACTS Logo copy.jpeg">
            <a:extLst>
              <a:ext uri="{FF2B5EF4-FFF2-40B4-BE49-F238E27FC236}">
                <a16:creationId xmlns:a16="http://schemas.microsoft.com/office/drawing/2014/main" id="{870B6035-B9FD-1E64-6834-C895A05C90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graphicFrame>
        <p:nvGraphicFramePr>
          <p:cNvPr id="9" name="Content Placeholder 8">
            <a:extLst>
              <a:ext uri="{FF2B5EF4-FFF2-40B4-BE49-F238E27FC236}">
                <a16:creationId xmlns:a16="http://schemas.microsoft.com/office/drawing/2014/main" id="{1ADB40C3-1DDE-9A85-DC3D-11B990DBBAA5}"/>
              </a:ext>
            </a:extLst>
          </p:cNvPr>
          <p:cNvGraphicFramePr>
            <a:graphicFrameLocks noGrp="1"/>
          </p:cNvGraphicFramePr>
          <p:nvPr>
            <p:ph idx="1"/>
            <p:extLst>
              <p:ext uri="{D42A27DB-BD31-4B8C-83A1-F6EECF244321}">
                <p14:modId xmlns:p14="http://schemas.microsoft.com/office/powerpoint/2010/main" val="358094981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588570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BAFB8-B1D1-3641-2DC7-54DC19ABCC04}"/>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Cultural Considerations in Informed Consent</a:t>
            </a:r>
          </a:p>
        </p:txBody>
      </p:sp>
      <p:sp>
        <p:nvSpPr>
          <p:cNvPr id="3" name="Content Placeholder 2">
            <a:extLst>
              <a:ext uri="{FF2B5EF4-FFF2-40B4-BE49-F238E27FC236}">
                <a16:creationId xmlns:a16="http://schemas.microsoft.com/office/drawing/2014/main" id="{05979679-2E38-343E-A0DB-607B849E95F6}"/>
              </a:ext>
            </a:extLst>
          </p:cNvPr>
          <p:cNvSpPr>
            <a:spLocks noGrp="1"/>
          </p:cNvSpPr>
          <p:nvPr>
            <p:ph idx="1"/>
          </p:nvPr>
        </p:nvSpPr>
        <p:spPr>
          <a:xfrm>
            <a:off x="838200" y="1607994"/>
            <a:ext cx="10515600" cy="4351338"/>
          </a:xfrm>
        </p:spPr>
        <p:txBody>
          <a:bodyPr/>
          <a:lstStyle/>
          <a:p>
            <a:r>
              <a:rPr lang="en-US" dirty="0">
                <a:latin typeface="Calibri" panose="020F0502020204030204" pitchFamily="34" charset="0"/>
                <a:cs typeface="Calibri" panose="020F0502020204030204" pitchFamily="34" charset="0"/>
              </a:rPr>
              <a:t>Language</a:t>
            </a:r>
          </a:p>
          <a:p>
            <a:pPr lvl="1"/>
            <a:r>
              <a:rPr lang="en-US" dirty="0">
                <a:latin typeface="Calibri" panose="020F0502020204030204" pitchFamily="34" charset="0"/>
                <a:cs typeface="Calibri" panose="020F0502020204030204" pitchFamily="34" charset="0"/>
              </a:rPr>
              <a:t>Language barriers alone can pose a significant challenge to cross-cultural communication.</a:t>
            </a:r>
          </a:p>
          <a:p>
            <a:r>
              <a:rPr lang="en-US" dirty="0">
                <a:latin typeface="Calibri" panose="020F0502020204030204" pitchFamily="34" charset="0"/>
                <a:cs typeface="Calibri" panose="020F0502020204030204" pitchFamily="34" charset="0"/>
              </a:rPr>
              <a:t>Family dynamics</a:t>
            </a:r>
          </a:p>
          <a:p>
            <a:pPr lvl="1"/>
            <a:r>
              <a:rPr lang="en-US" dirty="0">
                <a:latin typeface="Calibri" panose="020F0502020204030204" pitchFamily="34" charset="0"/>
                <a:cs typeface="Calibri" panose="020F0502020204030204" pitchFamily="34" charset="0"/>
              </a:rPr>
              <a:t>In many cultures, individuals are commonly encouraged to seek counsel from specific family members before making a decision. </a:t>
            </a:r>
          </a:p>
          <a:p>
            <a:pPr lvl="1"/>
            <a:r>
              <a:rPr lang="en-US" dirty="0">
                <a:latin typeface="Calibri" panose="020F0502020204030204" pitchFamily="34" charset="0"/>
                <a:cs typeface="Calibri" panose="020F0502020204030204" pitchFamily="34" charset="0"/>
              </a:rPr>
              <a:t>In some cultures, women should not consent on their own behalf and instead must defer to the closest male relative. </a:t>
            </a:r>
          </a:p>
          <a:p>
            <a:pPr lvl="2"/>
            <a:r>
              <a:rPr lang="en-US" dirty="0">
                <a:latin typeface="Calibri" panose="020F0502020204030204" pitchFamily="34" charset="0"/>
                <a:cs typeface="Calibri" panose="020F0502020204030204" pitchFamily="34" charset="0"/>
              </a:rPr>
              <a:t>This is a concept that contradicts the Western emphasis on individual autonomy as a central tenet of medical ethics.</a:t>
            </a:r>
          </a:p>
        </p:txBody>
      </p:sp>
      <p:sp>
        <p:nvSpPr>
          <p:cNvPr id="4" name="Slide Number Placeholder 3">
            <a:extLst>
              <a:ext uri="{FF2B5EF4-FFF2-40B4-BE49-F238E27FC236}">
                <a16:creationId xmlns:a16="http://schemas.microsoft.com/office/drawing/2014/main" id="{ECAE8F1D-FF5A-C552-C39D-E16F76C68A59}"/>
              </a:ext>
            </a:extLst>
          </p:cNvPr>
          <p:cNvSpPr>
            <a:spLocks noGrp="1"/>
          </p:cNvSpPr>
          <p:nvPr>
            <p:ph type="sldNum" sz="quarter" idx="12"/>
          </p:nvPr>
        </p:nvSpPr>
        <p:spPr/>
        <p:txBody>
          <a:bodyPr/>
          <a:lstStyle/>
          <a:p>
            <a:fld id="{2BDFE772-D3F4-5D45-A467-5BB6E40846FC}" type="slidenum">
              <a:rPr lang="en-US" smtClean="0">
                <a:latin typeface="Calibri" panose="020F0502020204030204" pitchFamily="34" charset="0"/>
                <a:cs typeface="Calibri" panose="020F0502020204030204" pitchFamily="34" charset="0"/>
              </a:rPr>
              <a:t>15</a:t>
            </a:fld>
            <a:endParaRPr lang="en-US">
              <a:latin typeface="Calibri" panose="020F0502020204030204" pitchFamily="34" charset="0"/>
              <a:cs typeface="Calibri" panose="020F0502020204030204" pitchFamily="34" charset="0"/>
            </a:endParaRPr>
          </a:p>
        </p:txBody>
      </p:sp>
      <p:pic>
        <p:nvPicPr>
          <p:cNvPr id="5" name="Picture 4" descr="PACTS Logo copy.jpeg">
            <a:extLst>
              <a:ext uri="{FF2B5EF4-FFF2-40B4-BE49-F238E27FC236}">
                <a16:creationId xmlns:a16="http://schemas.microsoft.com/office/drawing/2014/main" id="{AD04C3D6-4A4C-5C79-71C5-95A70229BC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Tree>
    <p:extLst>
      <p:ext uri="{BB962C8B-B14F-4D97-AF65-F5344CB8AC3E}">
        <p14:creationId xmlns:p14="http://schemas.microsoft.com/office/powerpoint/2010/main" val="3622972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2D727-DC21-05B0-70E9-49C02198B667}"/>
              </a:ext>
            </a:extLst>
          </p:cNvPr>
          <p:cNvSpPr>
            <a:spLocks noGrp="1"/>
          </p:cNvSpPr>
          <p:nvPr>
            <p:ph type="title"/>
          </p:nvPr>
        </p:nvSpPr>
        <p:spPr>
          <a:xfrm>
            <a:off x="838200" y="136525"/>
            <a:ext cx="10515600" cy="1325563"/>
          </a:xfrm>
        </p:spPr>
        <p:txBody>
          <a:bodyPr/>
          <a:lstStyle/>
          <a:p>
            <a:r>
              <a:rPr lang="en-US" dirty="0">
                <a:latin typeface="Calibri" panose="020F0502020204030204" pitchFamily="34" charset="0"/>
                <a:cs typeface="Calibri" panose="020F0502020204030204" pitchFamily="34" charset="0"/>
              </a:rPr>
              <a:t>Cultural Considerations in Informed Consent</a:t>
            </a:r>
          </a:p>
        </p:txBody>
      </p:sp>
      <p:sp>
        <p:nvSpPr>
          <p:cNvPr id="3" name="Content Placeholder 2">
            <a:extLst>
              <a:ext uri="{FF2B5EF4-FFF2-40B4-BE49-F238E27FC236}">
                <a16:creationId xmlns:a16="http://schemas.microsoft.com/office/drawing/2014/main" id="{CE1A1894-93A2-F3AA-1FB8-059227C02ACC}"/>
              </a:ext>
            </a:extLst>
          </p:cNvPr>
          <p:cNvSpPr>
            <a:spLocks noGrp="1"/>
          </p:cNvSpPr>
          <p:nvPr>
            <p:ph idx="1"/>
          </p:nvPr>
        </p:nvSpPr>
        <p:spPr>
          <a:xfrm>
            <a:off x="838200" y="1546616"/>
            <a:ext cx="10515600" cy="4351338"/>
          </a:xfrm>
        </p:spPr>
        <p:txBody>
          <a:bodyPr>
            <a:normAutofit fontScale="85000" lnSpcReduction="20000"/>
          </a:bodyPr>
          <a:lstStyle/>
          <a:p>
            <a:r>
              <a:rPr lang="en-US" dirty="0">
                <a:latin typeface="Calibri" panose="020F0502020204030204" pitchFamily="34" charset="0"/>
                <a:cs typeface="Calibri" panose="020F0502020204030204" pitchFamily="34" charset="0"/>
              </a:rPr>
              <a:t>Attitudes about individual autonomy</a:t>
            </a:r>
          </a:p>
          <a:p>
            <a:pPr lvl="1"/>
            <a:r>
              <a:rPr lang="en-US" dirty="0">
                <a:latin typeface="Calibri" panose="020F0502020204030204" pitchFamily="34" charset="0"/>
                <a:cs typeface="Calibri" panose="020F0502020204030204" pitchFamily="34" charset="0"/>
              </a:rPr>
              <a:t>Some cultures place more importance on the family, the community, or the will of a higher power than on the individual.</a:t>
            </a:r>
          </a:p>
          <a:p>
            <a:pPr lvl="1"/>
            <a:r>
              <a:rPr lang="en-US" dirty="0">
                <a:latin typeface="Calibri" panose="020F0502020204030204" pitchFamily="34" charset="0"/>
                <a:cs typeface="Calibri" panose="020F0502020204030204" pitchFamily="34" charset="0"/>
              </a:rPr>
              <a:t>Coercing an individual from one of these cultures to act in their own sole interest could cause </a:t>
            </a:r>
            <a:r>
              <a:rPr lang="en-US" i="1" dirty="0">
                <a:latin typeface="Calibri" panose="020F0502020204030204" pitchFamily="34" charset="0"/>
                <a:cs typeface="Calibri" panose="020F0502020204030204" pitchFamily="34" charset="0"/>
              </a:rPr>
              <a:t>psychological</a:t>
            </a:r>
            <a:r>
              <a:rPr lang="en-US" dirty="0">
                <a:latin typeface="Calibri" panose="020F0502020204030204" pitchFamily="34" charset="0"/>
                <a:cs typeface="Calibri" panose="020F0502020204030204" pitchFamily="34" charset="0"/>
              </a:rPr>
              <a:t> and </a:t>
            </a:r>
            <a:r>
              <a:rPr lang="en-US" i="1" dirty="0">
                <a:latin typeface="Calibri" panose="020F0502020204030204" pitchFamily="34" charset="0"/>
                <a:cs typeface="Calibri" panose="020F0502020204030204" pitchFamily="34" charset="0"/>
              </a:rPr>
              <a:t>social</a:t>
            </a:r>
            <a:r>
              <a:rPr lang="en-US" dirty="0">
                <a:latin typeface="Calibri" panose="020F0502020204030204" pitchFamily="34" charset="0"/>
                <a:cs typeface="Calibri" panose="020F0502020204030204" pitchFamily="34" charset="0"/>
              </a:rPr>
              <a:t> </a:t>
            </a:r>
            <a:r>
              <a:rPr lang="en-US" i="1" dirty="0">
                <a:latin typeface="Calibri" panose="020F0502020204030204" pitchFamily="34" charset="0"/>
                <a:cs typeface="Calibri" panose="020F0502020204030204" pitchFamily="34" charset="0"/>
              </a:rPr>
              <a:t>distress</a:t>
            </a:r>
            <a:r>
              <a:rPr lang="en-US" dirty="0">
                <a:latin typeface="Calibri" panose="020F0502020204030204" pitchFamily="34" charset="0"/>
                <a:cs typeface="Calibri" panose="020F0502020204030204" pitchFamily="34" charset="0"/>
              </a:rPr>
              <a:t>, which is ultimately not in the patient’s best interest.</a:t>
            </a:r>
          </a:p>
          <a:p>
            <a:r>
              <a:rPr lang="en-US" dirty="0">
                <a:latin typeface="Calibri" panose="020F0502020204030204" pitchFamily="34" charset="0"/>
                <a:cs typeface="Calibri" panose="020F0502020204030204" pitchFamily="34" charset="0"/>
              </a:rPr>
              <a:t>Religious practices</a:t>
            </a:r>
          </a:p>
          <a:p>
            <a:pPr lvl="1"/>
            <a:r>
              <a:rPr lang="en-US" dirty="0">
                <a:latin typeface="Calibri" panose="020F0502020204030204" pitchFamily="34" charset="0"/>
                <a:cs typeface="Calibri" panose="020F0502020204030204" pitchFamily="34" charset="0"/>
              </a:rPr>
              <a:t>Patients may have specific perceptions about the morality or appropriateness of medical interventions based on religious or cultural beliefs and may even refuse clinically indicated procedures.</a:t>
            </a:r>
          </a:p>
          <a:p>
            <a:r>
              <a:rPr lang="en-US" dirty="0">
                <a:latin typeface="Calibri" panose="020F0502020204030204" pitchFamily="34" charset="0"/>
                <a:cs typeface="Calibri" panose="020F0502020204030204" pitchFamily="34" charset="0"/>
              </a:rPr>
              <a:t>Legal customs</a:t>
            </a:r>
          </a:p>
          <a:p>
            <a:pPr lvl="1"/>
            <a:r>
              <a:rPr lang="en-US" dirty="0">
                <a:latin typeface="Calibri" panose="020F0502020204030204" pitchFamily="34" charset="0"/>
                <a:cs typeface="Calibri" panose="020F0502020204030204" pitchFamily="34" charset="0"/>
              </a:rPr>
              <a:t>Patients may be unfamiliar with the legal nature of an informed consent form within the U.S. medical system.</a:t>
            </a:r>
          </a:p>
          <a:p>
            <a:pPr lvl="1"/>
            <a:r>
              <a:rPr lang="en-US" dirty="0">
                <a:latin typeface="Calibri" panose="020F0502020204030204" pitchFamily="34" charset="0"/>
                <a:cs typeface="Calibri" panose="020F0502020204030204" pitchFamily="34" charset="0"/>
              </a:rPr>
              <a:t>The process and purposes for signing an informed consent form varies widely around the globe, and so it should always be emphasized that the informed consent process is designed to protect the patients.</a:t>
            </a:r>
          </a:p>
        </p:txBody>
      </p:sp>
      <p:sp>
        <p:nvSpPr>
          <p:cNvPr id="4" name="Slide Number Placeholder 3">
            <a:extLst>
              <a:ext uri="{FF2B5EF4-FFF2-40B4-BE49-F238E27FC236}">
                <a16:creationId xmlns:a16="http://schemas.microsoft.com/office/drawing/2014/main" id="{CB028594-719C-CA1B-DF38-F1EB29C6F4CA}"/>
              </a:ext>
            </a:extLst>
          </p:cNvPr>
          <p:cNvSpPr>
            <a:spLocks noGrp="1"/>
          </p:cNvSpPr>
          <p:nvPr>
            <p:ph type="sldNum" sz="quarter" idx="12"/>
          </p:nvPr>
        </p:nvSpPr>
        <p:spPr/>
        <p:txBody>
          <a:bodyPr/>
          <a:lstStyle/>
          <a:p>
            <a:fld id="{2BDFE772-D3F4-5D45-A467-5BB6E40846FC}" type="slidenum">
              <a:rPr lang="en-US" smtClean="0">
                <a:latin typeface="Calibri" panose="020F0502020204030204" pitchFamily="34" charset="0"/>
                <a:cs typeface="Calibri" panose="020F0502020204030204" pitchFamily="34" charset="0"/>
              </a:rPr>
              <a:t>16</a:t>
            </a:fld>
            <a:endParaRPr lang="en-US">
              <a:latin typeface="Calibri" panose="020F0502020204030204" pitchFamily="34" charset="0"/>
              <a:cs typeface="Calibri" panose="020F0502020204030204" pitchFamily="34" charset="0"/>
            </a:endParaRPr>
          </a:p>
        </p:txBody>
      </p:sp>
      <p:pic>
        <p:nvPicPr>
          <p:cNvPr id="5" name="Picture 4" descr="PACTS Logo copy.jpeg">
            <a:extLst>
              <a:ext uri="{FF2B5EF4-FFF2-40B4-BE49-F238E27FC236}">
                <a16:creationId xmlns:a16="http://schemas.microsoft.com/office/drawing/2014/main" id="{3BBBD667-5001-E15A-0E05-A84C5DC6AA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Tree>
    <p:extLst>
      <p:ext uri="{BB962C8B-B14F-4D97-AF65-F5344CB8AC3E}">
        <p14:creationId xmlns:p14="http://schemas.microsoft.com/office/powerpoint/2010/main" val="332366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CE791-6876-7C41-9A45-0A09A3D5086C}"/>
              </a:ext>
            </a:extLst>
          </p:cNvPr>
          <p:cNvSpPr>
            <a:spLocks noGrp="1"/>
          </p:cNvSpPr>
          <p:nvPr>
            <p:ph type="title"/>
          </p:nvPr>
        </p:nvSpPr>
        <p:spPr>
          <a:xfrm>
            <a:off x="838200" y="320675"/>
            <a:ext cx="10515600" cy="1325563"/>
          </a:xfrm>
        </p:spPr>
        <p:txBody>
          <a:bodyPr/>
          <a:lstStyle/>
          <a:p>
            <a:r>
              <a:rPr lang="en-US" dirty="0">
                <a:latin typeface="Calibri" panose="020F0502020204030204" pitchFamily="34" charset="0"/>
                <a:cs typeface="Calibri" panose="020F0502020204030204" pitchFamily="34" charset="0"/>
              </a:rPr>
              <a:t>How to Address Language Barriers During the Informed Consent Process</a:t>
            </a:r>
          </a:p>
        </p:txBody>
      </p:sp>
      <p:sp>
        <p:nvSpPr>
          <p:cNvPr id="3" name="Content Placeholder 2">
            <a:extLst>
              <a:ext uri="{FF2B5EF4-FFF2-40B4-BE49-F238E27FC236}">
                <a16:creationId xmlns:a16="http://schemas.microsoft.com/office/drawing/2014/main" id="{68CE3BD4-B62C-D358-5320-440C70BFA5FB}"/>
              </a:ext>
            </a:extLst>
          </p:cNvPr>
          <p:cNvSpPr>
            <a:spLocks noGrp="1"/>
          </p:cNvSpPr>
          <p:nvPr>
            <p:ph idx="1"/>
          </p:nvPr>
        </p:nvSpPr>
        <p:spPr>
          <a:xfrm>
            <a:off x="838200" y="1698481"/>
            <a:ext cx="10515600" cy="4351338"/>
          </a:xfrm>
        </p:spPr>
        <p:txBody>
          <a:bodyPr>
            <a:normAutofit fontScale="92500"/>
          </a:bodyPr>
          <a:lstStyle/>
          <a:p>
            <a:r>
              <a:rPr lang="en-US" dirty="0">
                <a:latin typeface="Calibri" panose="020F0502020204030204" pitchFamily="34" charset="0"/>
                <a:cs typeface="Calibri" panose="020F0502020204030204" pitchFamily="34" charset="0"/>
              </a:rPr>
              <a:t>It is </a:t>
            </a:r>
            <a:r>
              <a:rPr lang="en-US" b="1" dirty="0">
                <a:latin typeface="Calibri" panose="020F0502020204030204" pitchFamily="34" charset="0"/>
                <a:cs typeface="Calibri" panose="020F0502020204030204" pitchFamily="34" charset="0"/>
              </a:rPr>
              <a:t>crucial</a:t>
            </a:r>
            <a:r>
              <a:rPr lang="en-US" dirty="0">
                <a:latin typeface="Calibri" panose="020F0502020204030204" pitchFamily="34" charset="0"/>
                <a:cs typeface="Calibri" panose="020F0502020204030204" pitchFamily="34" charset="0"/>
              </a:rPr>
              <a:t> to partner with a professional medical interpreter in person, via telephone or via video to ensure patients with limited English proficiency receive an appropriate explanation, a chance to have meaningful dialogue, and an opportunity to ask questions before deciding whether to consent for surgery. </a:t>
            </a:r>
          </a:p>
          <a:p>
            <a:r>
              <a:rPr lang="en-US" dirty="0">
                <a:latin typeface="Calibri" panose="020F0502020204030204" pitchFamily="34" charset="0"/>
                <a:cs typeface="Calibri" panose="020F0502020204030204" pitchFamily="34" charset="0"/>
              </a:rPr>
              <a:t>You must take into consideration that certain concepts don’t translate well.</a:t>
            </a:r>
          </a:p>
          <a:p>
            <a:r>
              <a:rPr lang="en-US" dirty="0">
                <a:latin typeface="Calibri" panose="020F0502020204030204" pitchFamily="34" charset="0"/>
                <a:cs typeface="Calibri" panose="020F0502020204030204" pitchFamily="34" charset="0"/>
              </a:rPr>
              <a:t>Be patient.</a:t>
            </a:r>
          </a:p>
          <a:p>
            <a:r>
              <a:rPr lang="en-US" dirty="0">
                <a:latin typeface="Calibri" panose="020F0502020204030204" pitchFamily="34" charset="0"/>
                <a:cs typeface="Calibri" panose="020F0502020204030204" pitchFamily="34" charset="0"/>
              </a:rPr>
              <a:t>Forms that are not in the patient’s native language should be reviewed with a medical interpreter.</a:t>
            </a:r>
          </a:p>
          <a:p>
            <a:pPr marL="0" indent="0" algn="ctr">
              <a:buNone/>
            </a:pPr>
            <a:r>
              <a:rPr lang="en-US" b="1" dirty="0">
                <a:latin typeface="Calibri" panose="020F0502020204030204" pitchFamily="34" charset="0"/>
                <a:cs typeface="Calibri" panose="020F0502020204030204" pitchFamily="34" charset="0"/>
              </a:rPr>
              <a:t> Remember, the interpreter is a member of the medical team!</a:t>
            </a:r>
          </a:p>
        </p:txBody>
      </p:sp>
      <p:sp>
        <p:nvSpPr>
          <p:cNvPr id="4" name="Slide Number Placeholder 3">
            <a:extLst>
              <a:ext uri="{FF2B5EF4-FFF2-40B4-BE49-F238E27FC236}">
                <a16:creationId xmlns:a16="http://schemas.microsoft.com/office/drawing/2014/main" id="{27565748-BDD4-35AE-DD88-81AF26311C63}"/>
              </a:ext>
            </a:extLst>
          </p:cNvPr>
          <p:cNvSpPr>
            <a:spLocks noGrp="1"/>
          </p:cNvSpPr>
          <p:nvPr>
            <p:ph type="sldNum" sz="quarter" idx="12"/>
          </p:nvPr>
        </p:nvSpPr>
        <p:spPr/>
        <p:txBody>
          <a:bodyPr/>
          <a:lstStyle/>
          <a:p>
            <a:fld id="{2BDFE772-D3F4-5D45-A467-5BB6E40846FC}" type="slidenum">
              <a:rPr lang="en-US" smtClean="0">
                <a:latin typeface="Calibri" panose="020F0502020204030204" pitchFamily="34" charset="0"/>
                <a:cs typeface="Calibri" panose="020F0502020204030204" pitchFamily="34" charset="0"/>
              </a:rPr>
              <a:t>17</a:t>
            </a:fld>
            <a:endParaRPr lang="en-US">
              <a:latin typeface="Calibri" panose="020F0502020204030204" pitchFamily="34" charset="0"/>
              <a:cs typeface="Calibri" panose="020F0502020204030204" pitchFamily="34" charset="0"/>
            </a:endParaRPr>
          </a:p>
        </p:txBody>
      </p:sp>
      <p:pic>
        <p:nvPicPr>
          <p:cNvPr id="5" name="Picture 4" descr="PACTS Logo copy.jpeg">
            <a:extLst>
              <a:ext uri="{FF2B5EF4-FFF2-40B4-BE49-F238E27FC236}">
                <a16:creationId xmlns:a16="http://schemas.microsoft.com/office/drawing/2014/main" id="{6D2A539D-D60A-F906-C422-9750572F6F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Tree>
    <p:extLst>
      <p:ext uri="{BB962C8B-B14F-4D97-AF65-F5344CB8AC3E}">
        <p14:creationId xmlns:p14="http://schemas.microsoft.com/office/powerpoint/2010/main" val="21952220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3A0C4-CC62-3A35-3F70-E07E1DEA5FE1}"/>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Cultural Considerations in Consent</a:t>
            </a:r>
          </a:p>
        </p:txBody>
      </p:sp>
      <p:sp>
        <p:nvSpPr>
          <p:cNvPr id="9" name="Content Placeholder 8">
            <a:extLst>
              <a:ext uri="{FF2B5EF4-FFF2-40B4-BE49-F238E27FC236}">
                <a16:creationId xmlns:a16="http://schemas.microsoft.com/office/drawing/2014/main" id="{D8CEB613-3BD0-6B40-57E5-94F247804847}"/>
              </a:ext>
            </a:extLst>
          </p:cNvPr>
          <p:cNvSpPr>
            <a:spLocks noGrp="1"/>
          </p:cNvSpPr>
          <p:nvPr>
            <p:ph sz="half" idx="1"/>
          </p:nvPr>
        </p:nvSpPr>
        <p:spPr>
          <a:xfrm>
            <a:off x="838200" y="1548203"/>
            <a:ext cx="5784273" cy="4348163"/>
          </a:xfrm>
        </p:spPr>
        <p:txBody>
          <a:bodyPr>
            <a:normAutofit lnSpcReduction="10000"/>
          </a:bodyPr>
          <a:lstStyle/>
          <a:p>
            <a:r>
              <a:rPr lang="en-US" dirty="0">
                <a:latin typeface="Calibri" panose="020F0502020204030204" pitchFamily="34" charset="0"/>
                <a:cs typeface="Calibri" panose="020F0502020204030204" pitchFamily="34" charset="0"/>
              </a:rPr>
              <a:t>Some patients may be more likely to seek information and advice from their community or family who may or may not have had any medical treatment than they are to seek treatment from a physician.</a:t>
            </a:r>
          </a:p>
          <a:p>
            <a:r>
              <a:rPr lang="en-US" dirty="0">
                <a:latin typeface="Calibri" panose="020F0502020204030204" pitchFamily="34" charset="0"/>
                <a:cs typeface="Calibri" panose="020F0502020204030204" pitchFamily="34" charset="0"/>
              </a:rPr>
              <a:t>Familiarity with healthcare and legal systems, healthcare-seeking practices, religious practices, and healthcare literacy can all be contributing factors in a patient’s decision to have surgery.</a:t>
            </a:r>
          </a:p>
          <a:p>
            <a:endParaRPr lang="en-US"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31C2A55-3207-71B3-5667-CF926604BB4B}"/>
              </a:ext>
            </a:extLst>
          </p:cNvPr>
          <p:cNvSpPr>
            <a:spLocks noGrp="1"/>
          </p:cNvSpPr>
          <p:nvPr>
            <p:ph type="sldNum" sz="quarter" idx="12"/>
          </p:nvPr>
        </p:nvSpPr>
        <p:spPr/>
        <p:txBody>
          <a:bodyPr/>
          <a:lstStyle/>
          <a:p>
            <a:fld id="{2BDFE772-D3F4-5D45-A467-5BB6E40846FC}" type="slidenum">
              <a:rPr lang="en-US" smtClean="0">
                <a:latin typeface="Calibri" panose="020F0502020204030204" pitchFamily="34" charset="0"/>
                <a:cs typeface="Calibri" panose="020F0502020204030204" pitchFamily="34" charset="0"/>
              </a:rPr>
              <a:t>18</a:t>
            </a:fld>
            <a:endParaRPr lang="en-US">
              <a:latin typeface="Calibri" panose="020F0502020204030204" pitchFamily="34" charset="0"/>
              <a:cs typeface="Calibri" panose="020F0502020204030204" pitchFamily="34" charset="0"/>
            </a:endParaRPr>
          </a:p>
        </p:txBody>
      </p:sp>
      <p:pic>
        <p:nvPicPr>
          <p:cNvPr id="5" name="Picture 4" descr="PACTS Logo copy.jpeg">
            <a:extLst>
              <a:ext uri="{FF2B5EF4-FFF2-40B4-BE49-F238E27FC236}">
                <a16:creationId xmlns:a16="http://schemas.microsoft.com/office/drawing/2014/main" id="{9111F9C6-645F-F8EA-8E8A-255B7F78FC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
        <p:nvSpPr>
          <p:cNvPr id="10" name="Oval Callout 9">
            <a:extLst>
              <a:ext uri="{FF2B5EF4-FFF2-40B4-BE49-F238E27FC236}">
                <a16:creationId xmlns:a16="http://schemas.microsoft.com/office/drawing/2014/main" id="{EF4AE7CE-518D-AE18-B78E-4E7E111FE9A9}"/>
              </a:ext>
            </a:extLst>
          </p:cNvPr>
          <p:cNvSpPr/>
          <p:nvPr/>
        </p:nvSpPr>
        <p:spPr>
          <a:xfrm>
            <a:off x="7121235" y="2082441"/>
            <a:ext cx="4710546" cy="2765240"/>
          </a:xfrm>
          <a:prstGeom prst="wedgeEllipseCallout">
            <a:avLst>
              <a:gd name="adj1" fmla="val -53342"/>
              <a:gd name="adj2" fmla="val 44848"/>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latin typeface="Calibri" panose="020F0502020204030204" pitchFamily="34" charset="0"/>
                <a:cs typeface="Calibri" panose="020F0502020204030204" pitchFamily="34" charset="0"/>
              </a:rPr>
              <a:t>“Do you have any beliefs or customs that I should know about that might affect your willingness to have this surgery?”</a:t>
            </a:r>
          </a:p>
        </p:txBody>
      </p:sp>
      <p:sp>
        <p:nvSpPr>
          <p:cNvPr id="11" name="TextBox 10">
            <a:extLst>
              <a:ext uri="{FF2B5EF4-FFF2-40B4-BE49-F238E27FC236}">
                <a16:creationId xmlns:a16="http://schemas.microsoft.com/office/drawing/2014/main" id="{8D2282C6-C8A6-6C7A-20F5-5C9CCA82044B}"/>
              </a:ext>
            </a:extLst>
          </p:cNvPr>
          <p:cNvSpPr txBox="1"/>
          <p:nvPr/>
        </p:nvSpPr>
        <p:spPr>
          <a:xfrm>
            <a:off x="7592290" y="1541143"/>
            <a:ext cx="4239491" cy="369332"/>
          </a:xfrm>
          <a:prstGeom prst="rect">
            <a:avLst/>
          </a:prstGeom>
          <a:noFill/>
        </p:spPr>
        <p:txBody>
          <a:bodyPr wrap="square" rtlCol="0">
            <a:spAutoFit/>
          </a:bodyPr>
          <a:lstStyle/>
          <a:p>
            <a:r>
              <a:rPr lang="en-US" b="1" dirty="0">
                <a:latin typeface="Calibri" panose="020F0502020204030204" pitchFamily="34" charset="0"/>
                <a:cs typeface="Calibri" panose="020F0502020204030204" pitchFamily="34" charset="0"/>
              </a:rPr>
              <a:t>A good question to ask all patients is:</a:t>
            </a:r>
          </a:p>
        </p:txBody>
      </p:sp>
      <p:sp>
        <p:nvSpPr>
          <p:cNvPr id="12" name="TextBox 11">
            <a:extLst>
              <a:ext uri="{FF2B5EF4-FFF2-40B4-BE49-F238E27FC236}">
                <a16:creationId xmlns:a16="http://schemas.microsoft.com/office/drawing/2014/main" id="{E57098D7-4619-5E9D-F011-079871A6EB61}"/>
              </a:ext>
            </a:extLst>
          </p:cNvPr>
          <p:cNvSpPr txBox="1"/>
          <p:nvPr/>
        </p:nvSpPr>
        <p:spPr>
          <a:xfrm>
            <a:off x="6795654" y="5105611"/>
            <a:ext cx="5361708" cy="1200329"/>
          </a:xfrm>
          <a:prstGeom prst="rect">
            <a:avLst/>
          </a:prstGeom>
          <a:noFill/>
        </p:spPr>
        <p:txBody>
          <a:bodyPr wrap="square" rtlCol="0">
            <a:spAutoFit/>
          </a:bodyPr>
          <a:lstStyle/>
          <a:p>
            <a:pPr algn="ctr"/>
            <a:r>
              <a:rPr lang="en-US" dirty="0">
                <a:latin typeface="Calibri" panose="020F0502020204030204" pitchFamily="34" charset="0"/>
                <a:cs typeface="Calibri" panose="020F0502020204030204" pitchFamily="34" charset="0"/>
              </a:rPr>
              <a:t>Asking </a:t>
            </a:r>
            <a:r>
              <a:rPr lang="en-US" b="1" u="sng" dirty="0">
                <a:latin typeface="Calibri" panose="020F0502020204030204" pitchFamily="34" charset="0"/>
                <a:cs typeface="Calibri" panose="020F0502020204030204" pitchFamily="34" charset="0"/>
              </a:rPr>
              <a:t>all</a:t>
            </a:r>
            <a:r>
              <a:rPr lang="en-US" dirty="0">
                <a:latin typeface="Calibri" panose="020F0502020204030204" pitchFamily="34" charset="0"/>
                <a:cs typeface="Calibri" panose="020F0502020204030204" pitchFamily="34" charset="0"/>
              </a:rPr>
              <a:t> patients the same question as part of the informed consent process can help you avoid making assumptions about a patient’s beliefs and serve as a helpful tool in limiting any implicit bias.</a:t>
            </a:r>
          </a:p>
        </p:txBody>
      </p:sp>
    </p:spTree>
    <p:extLst>
      <p:ext uri="{BB962C8B-B14F-4D97-AF65-F5344CB8AC3E}">
        <p14:creationId xmlns:p14="http://schemas.microsoft.com/office/powerpoint/2010/main" val="3954185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9616AE3-C0A4-C1BA-F52E-0B9476DE8B66}"/>
              </a:ext>
            </a:extLst>
          </p:cNvPr>
          <p:cNvSpPr>
            <a:spLocks noGrp="1"/>
          </p:cNvSpPr>
          <p:nvPr>
            <p:ph type="title"/>
          </p:nvPr>
        </p:nvSpPr>
        <p:spPr>
          <a:xfrm>
            <a:off x="838200" y="320675"/>
            <a:ext cx="10515600" cy="1325563"/>
          </a:xfrm>
        </p:spPr>
        <p:txBody>
          <a:bodyPr/>
          <a:lstStyle/>
          <a:p>
            <a:r>
              <a:rPr lang="en-US" dirty="0">
                <a:latin typeface="Calibri" panose="020F0502020204030204" pitchFamily="34" charset="0"/>
                <a:cs typeface="Calibri" panose="020F0502020204030204" pitchFamily="34" charset="0"/>
              </a:rPr>
              <a:t>Navigating Cultural Considerations in Informed Consent</a:t>
            </a:r>
          </a:p>
        </p:txBody>
      </p:sp>
      <p:sp>
        <p:nvSpPr>
          <p:cNvPr id="7" name="Content Placeholder 6">
            <a:extLst>
              <a:ext uri="{FF2B5EF4-FFF2-40B4-BE49-F238E27FC236}">
                <a16:creationId xmlns:a16="http://schemas.microsoft.com/office/drawing/2014/main" id="{3285F138-E5B6-32B5-0391-14C40184F63A}"/>
              </a:ext>
            </a:extLst>
          </p:cNvPr>
          <p:cNvSpPr>
            <a:spLocks noGrp="1"/>
          </p:cNvSpPr>
          <p:nvPr>
            <p:ph idx="1"/>
          </p:nvPr>
        </p:nvSpPr>
        <p:spPr/>
        <p:txBody>
          <a:bodyPr/>
          <a:lstStyle/>
          <a:p>
            <a:r>
              <a:rPr lang="en-US" dirty="0">
                <a:latin typeface="Calibri" panose="020F0502020204030204" pitchFamily="34" charset="0"/>
                <a:cs typeface="Calibri" panose="020F0502020204030204" pitchFamily="34" charset="0"/>
              </a:rPr>
              <a:t>This may involve a deeper exploration and negotiation around specific beliefs or concerns about the illness or surgical procedure.</a:t>
            </a:r>
          </a:p>
          <a:p>
            <a:r>
              <a:rPr lang="en-US" dirty="0">
                <a:latin typeface="Calibri" panose="020F0502020204030204" pitchFamily="34" charset="0"/>
                <a:cs typeface="Calibri" panose="020F0502020204030204" pitchFamily="34" charset="0"/>
              </a:rPr>
              <a:t>Assess what the patient already knows:</a:t>
            </a:r>
          </a:p>
          <a:p>
            <a:pPr lvl="1"/>
            <a:r>
              <a:rPr lang="en-US" dirty="0">
                <a:latin typeface="Calibri" panose="020F0502020204030204" pitchFamily="34" charset="0"/>
                <a:cs typeface="Calibri" panose="020F0502020204030204" pitchFamily="34" charset="0"/>
              </a:rPr>
              <a:t>Ask them to explain their understanding of the disease process.</a:t>
            </a:r>
          </a:p>
          <a:p>
            <a:pPr lvl="1"/>
            <a:r>
              <a:rPr lang="en-US" dirty="0">
                <a:latin typeface="Calibri" panose="020F0502020204030204" pitchFamily="34" charset="0"/>
                <a:cs typeface="Calibri" panose="020F0502020204030204" pitchFamily="34" charset="0"/>
              </a:rPr>
              <a:t>Ask if there is a word for this process or condition in their language.</a:t>
            </a:r>
          </a:p>
          <a:p>
            <a:pPr lvl="1"/>
            <a:r>
              <a:rPr lang="en-US" dirty="0">
                <a:latin typeface="Calibri" panose="020F0502020204030204" pitchFamily="34" charset="0"/>
                <a:cs typeface="Calibri" panose="020F0502020204030204" pitchFamily="34" charset="0"/>
              </a:rPr>
              <a:t>Ask what they believe caused their symptoms or disease.</a:t>
            </a:r>
          </a:p>
          <a:p>
            <a:endParaRPr lang="en-US" dirty="0"/>
          </a:p>
        </p:txBody>
      </p:sp>
      <p:sp>
        <p:nvSpPr>
          <p:cNvPr id="5" name="Slide Number Placeholder 4">
            <a:extLst>
              <a:ext uri="{FF2B5EF4-FFF2-40B4-BE49-F238E27FC236}">
                <a16:creationId xmlns:a16="http://schemas.microsoft.com/office/drawing/2014/main" id="{4790C536-0A6E-7C80-C98C-430EAE4FF6AB}"/>
              </a:ext>
            </a:extLst>
          </p:cNvPr>
          <p:cNvSpPr>
            <a:spLocks noGrp="1"/>
          </p:cNvSpPr>
          <p:nvPr>
            <p:ph type="sldNum" sz="quarter" idx="12"/>
          </p:nvPr>
        </p:nvSpPr>
        <p:spPr/>
        <p:txBody>
          <a:bodyPr/>
          <a:lstStyle/>
          <a:p>
            <a:fld id="{2BDFE772-D3F4-5D45-A467-5BB6E40846FC}" type="slidenum">
              <a:rPr lang="en-US" smtClean="0"/>
              <a:t>19</a:t>
            </a:fld>
            <a:endParaRPr lang="en-US"/>
          </a:p>
        </p:txBody>
      </p:sp>
      <p:pic>
        <p:nvPicPr>
          <p:cNvPr id="8" name="Picture 7" descr="PACTS Logo copy.jpeg">
            <a:extLst>
              <a:ext uri="{FF2B5EF4-FFF2-40B4-BE49-F238E27FC236}">
                <a16:creationId xmlns:a16="http://schemas.microsoft.com/office/drawing/2014/main" id="{4C2291FA-22A4-6475-1D5A-D64EBE12F3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Tree>
    <p:extLst>
      <p:ext uri="{BB962C8B-B14F-4D97-AF65-F5344CB8AC3E}">
        <p14:creationId xmlns:p14="http://schemas.microsoft.com/office/powerpoint/2010/main" val="2681048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ACTS Logo copy.jpeg">
            <a:extLst>
              <a:ext uri="{FF2B5EF4-FFF2-40B4-BE49-F238E27FC236}">
                <a16:creationId xmlns:a16="http://schemas.microsoft.com/office/drawing/2014/main" id="{0D6887F6-7830-A2A5-61DD-2731038B1A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
        <p:nvSpPr>
          <p:cNvPr id="7" name="Title 6">
            <a:extLst>
              <a:ext uri="{FF2B5EF4-FFF2-40B4-BE49-F238E27FC236}">
                <a16:creationId xmlns:a16="http://schemas.microsoft.com/office/drawing/2014/main" id="{4EC0F2A0-A113-8E94-1B3F-252C674CDA28}"/>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Disclosure</a:t>
            </a:r>
          </a:p>
        </p:txBody>
      </p:sp>
      <p:sp>
        <p:nvSpPr>
          <p:cNvPr id="8" name="Content Placeholder 7">
            <a:extLst>
              <a:ext uri="{FF2B5EF4-FFF2-40B4-BE49-F238E27FC236}">
                <a16:creationId xmlns:a16="http://schemas.microsoft.com/office/drawing/2014/main" id="{DAFE9535-D307-1CAE-9791-97E2F8C403FE}"/>
              </a:ext>
            </a:extLst>
          </p:cNvPr>
          <p:cNvSpPr>
            <a:spLocks noGrp="1"/>
          </p:cNvSpPr>
          <p:nvPr>
            <p:ph idx="1"/>
          </p:nvPr>
        </p:nvSpPr>
        <p:spPr/>
        <p:txBody>
          <a:bodyPr/>
          <a:lstStyle/>
          <a:p>
            <a:pPr marL="0" indent="0">
              <a:buNone/>
            </a:pPr>
            <a:r>
              <a:rPr lang="en-US" b="0" i="0" u="none" strike="noStrike" dirty="0">
                <a:solidFill>
                  <a:srgbClr val="000000"/>
                </a:solidFill>
                <a:effectLst/>
                <a:latin typeface="Calibri" panose="020F0502020204030204" pitchFamily="34" charset="0"/>
                <a:cs typeface="Calibri" panose="020F0502020204030204" pitchFamily="34" charset="0"/>
              </a:rPr>
              <a:t>CC BY-NC 4.0 Haider, Adil H., and </a:t>
            </a:r>
            <a:r>
              <a:rPr lang="en-US" b="0" i="0" u="none" strike="noStrike" dirty="0" err="1">
                <a:solidFill>
                  <a:srgbClr val="000000"/>
                </a:solidFill>
                <a:effectLst/>
                <a:latin typeface="Calibri" panose="020F0502020204030204" pitchFamily="34" charset="0"/>
                <a:cs typeface="Calibri" panose="020F0502020204030204" pitchFamily="34" charset="0"/>
              </a:rPr>
              <a:t>Smink</a:t>
            </a:r>
            <a:r>
              <a:rPr lang="en-US" b="0" i="0" u="none" strike="noStrike" dirty="0">
                <a:solidFill>
                  <a:srgbClr val="000000"/>
                </a:solidFill>
                <a:effectLst/>
                <a:latin typeface="Calibri" panose="020F0502020204030204" pitchFamily="34" charset="0"/>
                <a:cs typeface="Calibri" panose="020F0502020204030204" pitchFamily="34" charset="0"/>
              </a:rPr>
              <a:t>, Douglas S. Center for Surgery and Public Health and Department of Surgery, Brigham &amp; Women’s Hospital on behalf of the PACTS Trial Group. These materials are based on research supported by the National Institute on Minority Health and Health Disparities under grant number R01MD011685. The content is solely the responsibility of the authors and does not necessarily represent the official views of the NIHMD.</a:t>
            </a:r>
            <a:endParaRPr lang="en-US" dirty="0">
              <a:latin typeface="Calibri" panose="020F0502020204030204" pitchFamily="34" charset="0"/>
              <a:cs typeface="Calibri" panose="020F0502020204030204" pitchFamily="34" charset="0"/>
            </a:endParaRPr>
          </a:p>
        </p:txBody>
      </p:sp>
      <p:sp>
        <p:nvSpPr>
          <p:cNvPr id="5" name="Slide Number Placeholder 4">
            <a:extLst>
              <a:ext uri="{FF2B5EF4-FFF2-40B4-BE49-F238E27FC236}">
                <a16:creationId xmlns:a16="http://schemas.microsoft.com/office/drawing/2014/main" id="{A71DDE97-6995-874D-0B3F-16B940642231}"/>
              </a:ext>
            </a:extLst>
          </p:cNvPr>
          <p:cNvSpPr>
            <a:spLocks noGrp="1"/>
          </p:cNvSpPr>
          <p:nvPr>
            <p:ph type="sldNum" sz="quarter" idx="12"/>
          </p:nvPr>
        </p:nvSpPr>
        <p:spPr/>
        <p:txBody>
          <a:bodyPr/>
          <a:lstStyle/>
          <a:p>
            <a:fld id="{2BDFE772-D3F4-5D45-A467-5BB6E40846FC}" type="slidenum">
              <a:rPr lang="en-US" smtClean="0">
                <a:latin typeface="Calibri" panose="020F0502020204030204" pitchFamily="34" charset="0"/>
                <a:cs typeface="Calibri" panose="020F0502020204030204" pitchFamily="34" charset="0"/>
              </a:rPr>
              <a:t>2</a:t>
            </a:fld>
            <a:endParaRPr lang="en-US">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94054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9616AE3-C0A4-C1BA-F52E-0B9476DE8B66}"/>
              </a:ext>
            </a:extLst>
          </p:cNvPr>
          <p:cNvSpPr>
            <a:spLocks noGrp="1"/>
          </p:cNvSpPr>
          <p:nvPr>
            <p:ph type="title"/>
          </p:nvPr>
        </p:nvSpPr>
        <p:spPr>
          <a:xfrm>
            <a:off x="838200" y="342959"/>
            <a:ext cx="10515600" cy="1325563"/>
          </a:xfrm>
        </p:spPr>
        <p:txBody>
          <a:bodyPr/>
          <a:lstStyle/>
          <a:p>
            <a:r>
              <a:rPr lang="en-US" dirty="0">
                <a:latin typeface="Calibri" panose="020F0502020204030204" pitchFamily="34" charset="0"/>
                <a:cs typeface="Calibri" panose="020F0502020204030204" pitchFamily="34" charset="0"/>
              </a:rPr>
              <a:t>Navigating Cultural Considerations in Informed Consent</a:t>
            </a:r>
          </a:p>
        </p:txBody>
      </p:sp>
      <p:sp>
        <p:nvSpPr>
          <p:cNvPr id="7" name="Content Placeholder 6">
            <a:extLst>
              <a:ext uri="{FF2B5EF4-FFF2-40B4-BE49-F238E27FC236}">
                <a16:creationId xmlns:a16="http://schemas.microsoft.com/office/drawing/2014/main" id="{3285F138-E5B6-32B5-0391-14C40184F63A}"/>
              </a:ext>
            </a:extLst>
          </p:cNvPr>
          <p:cNvSpPr>
            <a:spLocks noGrp="1"/>
          </p:cNvSpPr>
          <p:nvPr>
            <p:ph idx="1"/>
          </p:nvPr>
        </p:nvSpPr>
        <p:spPr>
          <a:xfrm>
            <a:off x="838200" y="1668522"/>
            <a:ext cx="10515600" cy="4351338"/>
          </a:xfrm>
        </p:spPr>
        <p:txBody>
          <a:bodyPr>
            <a:normAutofit fontScale="92500" lnSpcReduction="10000"/>
          </a:bodyPr>
          <a:lstStyle/>
          <a:p>
            <a:r>
              <a:rPr lang="en-US" dirty="0">
                <a:latin typeface="Calibri" panose="020F0502020204030204" pitchFamily="34" charset="0"/>
                <a:cs typeface="Calibri" panose="020F0502020204030204" pitchFamily="34" charset="0"/>
              </a:rPr>
              <a:t>Assume nothing</a:t>
            </a:r>
          </a:p>
          <a:p>
            <a:pPr lvl="1"/>
            <a:r>
              <a:rPr lang="en-US" dirty="0">
                <a:latin typeface="Calibri" panose="020F0502020204030204" pitchFamily="34" charset="0"/>
                <a:cs typeface="Calibri" panose="020F0502020204030204" pitchFamily="34" charset="0"/>
              </a:rPr>
              <a:t>Many providers assume that if a patient does not ask any questions, they understood all the information. </a:t>
            </a:r>
          </a:p>
          <a:p>
            <a:pPr lvl="1"/>
            <a:r>
              <a:rPr lang="en-US" dirty="0">
                <a:latin typeface="Calibri" panose="020F0502020204030204" pitchFamily="34" charset="0"/>
                <a:cs typeface="Calibri" panose="020F0502020204030204" pitchFamily="34" charset="0"/>
              </a:rPr>
              <a:t>The patient may be too intimidated, overwhelmed, or confused to ask a question.</a:t>
            </a:r>
          </a:p>
          <a:p>
            <a:r>
              <a:rPr lang="en-US" dirty="0">
                <a:latin typeface="Calibri" panose="020F0502020204030204" pitchFamily="34" charset="0"/>
                <a:cs typeface="Calibri" panose="020F0502020204030204" pitchFamily="34" charset="0"/>
              </a:rPr>
              <a:t>Explore the patient’s beliefs and concerns in detail</a:t>
            </a:r>
          </a:p>
          <a:p>
            <a:pPr lvl="1"/>
            <a:r>
              <a:rPr lang="en-US" dirty="0">
                <a:latin typeface="Calibri" panose="020F0502020204030204" pitchFamily="34" charset="0"/>
                <a:cs typeface="Calibri" panose="020F0502020204030204" pitchFamily="34" charset="0"/>
              </a:rPr>
              <a:t>“Can you tell me more about your concerns? I’d like to understand them in detail so we can come up with an approach that you would feel comfortable with.”</a:t>
            </a:r>
          </a:p>
          <a:p>
            <a:r>
              <a:rPr lang="en-US" dirty="0">
                <a:latin typeface="Calibri" panose="020F0502020204030204" pitchFamily="34" charset="0"/>
                <a:cs typeface="Calibri" panose="020F0502020204030204" pitchFamily="34" charset="0"/>
              </a:rPr>
              <a:t>Provide options</a:t>
            </a:r>
          </a:p>
          <a:p>
            <a:pPr lvl="1"/>
            <a:r>
              <a:rPr lang="en-US" dirty="0">
                <a:latin typeface="Calibri" panose="020F0502020204030204" pitchFamily="34" charset="0"/>
                <a:cs typeface="Calibri" panose="020F0502020204030204" pitchFamily="34" charset="0"/>
              </a:rPr>
              <a:t>“Based on what you’ve told me, here are some other options that we should consider. But you should understand that these have different risks.”</a:t>
            </a:r>
          </a:p>
          <a:p>
            <a:r>
              <a:rPr lang="en-US" dirty="0">
                <a:latin typeface="Calibri" panose="020F0502020204030204" pitchFamily="34" charset="0"/>
                <a:cs typeface="Calibri" panose="020F0502020204030204" pitchFamily="34" charset="0"/>
              </a:rPr>
              <a:t>Involve risk management or an ethics committee in culturally complex situations.</a:t>
            </a:r>
          </a:p>
          <a:p>
            <a:pPr lvl="1"/>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
        <p:nvSpPr>
          <p:cNvPr id="5" name="Slide Number Placeholder 4">
            <a:extLst>
              <a:ext uri="{FF2B5EF4-FFF2-40B4-BE49-F238E27FC236}">
                <a16:creationId xmlns:a16="http://schemas.microsoft.com/office/drawing/2014/main" id="{4790C536-0A6E-7C80-C98C-430EAE4FF6AB}"/>
              </a:ext>
            </a:extLst>
          </p:cNvPr>
          <p:cNvSpPr>
            <a:spLocks noGrp="1"/>
          </p:cNvSpPr>
          <p:nvPr>
            <p:ph type="sldNum" sz="quarter" idx="12"/>
          </p:nvPr>
        </p:nvSpPr>
        <p:spPr/>
        <p:txBody>
          <a:bodyPr/>
          <a:lstStyle/>
          <a:p>
            <a:fld id="{2BDFE772-D3F4-5D45-A467-5BB6E40846FC}" type="slidenum">
              <a:rPr lang="en-US" smtClean="0">
                <a:latin typeface="Calibri" panose="020F0502020204030204" pitchFamily="34" charset="0"/>
                <a:cs typeface="Calibri" panose="020F0502020204030204" pitchFamily="34" charset="0"/>
              </a:rPr>
              <a:t>20</a:t>
            </a:fld>
            <a:endParaRPr lang="en-US">
              <a:latin typeface="Calibri" panose="020F0502020204030204" pitchFamily="34" charset="0"/>
              <a:cs typeface="Calibri" panose="020F0502020204030204" pitchFamily="34" charset="0"/>
            </a:endParaRPr>
          </a:p>
        </p:txBody>
      </p:sp>
      <p:pic>
        <p:nvPicPr>
          <p:cNvPr id="2" name="Picture 1" descr="PACTS Logo copy.jpeg">
            <a:extLst>
              <a:ext uri="{FF2B5EF4-FFF2-40B4-BE49-F238E27FC236}">
                <a16:creationId xmlns:a16="http://schemas.microsoft.com/office/drawing/2014/main" id="{DEEA7FFC-D507-DAF5-AC46-F31EE18D57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Tree>
    <p:extLst>
      <p:ext uri="{BB962C8B-B14F-4D97-AF65-F5344CB8AC3E}">
        <p14:creationId xmlns:p14="http://schemas.microsoft.com/office/powerpoint/2010/main" val="31273038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2731B-293A-5283-12C4-22E3748DF49D}"/>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Navigating Cultural Considerations in Informed Consent</a:t>
            </a:r>
          </a:p>
        </p:txBody>
      </p:sp>
      <p:sp>
        <p:nvSpPr>
          <p:cNvPr id="5" name="Content Placeholder 4">
            <a:extLst>
              <a:ext uri="{FF2B5EF4-FFF2-40B4-BE49-F238E27FC236}">
                <a16:creationId xmlns:a16="http://schemas.microsoft.com/office/drawing/2014/main" id="{852370D8-71D6-105D-B54F-22137ECB2889}"/>
              </a:ext>
            </a:extLst>
          </p:cNvPr>
          <p:cNvSpPr>
            <a:spLocks noGrp="1"/>
          </p:cNvSpPr>
          <p:nvPr>
            <p:ph sz="half" idx="1"/>
          </p:nvPr>
        </p:nvSpPr>
        <p:spPr>
          <a:xfrm>
            <a:off x="838200" y="2043401"/>
            <a:ext cx="5181600" cy="4351338"/>
          </a:xfrm>
        </p:spPr>
        <p:txBody>
          <a:bodyPr/>
          <a:lstStyle/>
          <a:p>
            <a:r>
              <a:rPr lang="en-US" dirty="0">
                <a:latin typeface="Calibri" panose="020F0502020204030204" pitchFamily="34" charset="0"/>
                <a:cs typeface="Calibri" panose="020F0502020204030204" pitchFamily="34" charset="0"/>
              </a:rPr>
              <a:t>Cultural beliefs and practices may be revealed by using the teach-back method, which will enable the surgeon to acknowledge and address them as needed.</a:t>
            </a:r>
          </a:p>
        </p:txBody>
      </p:sp>
      <p:sp>
        <p:nvSpPr>
          <p:cNvPr id="6" name="Content Placeholder 5">
            <a:extLst>
              <a:ext uri="{FF2B5EF4-FFF2-40B4-BE49-F238E27FC236}">
                <a16:creationId xmlns:a16="http://schemas.microsoft.com/office/drawing/2014/main" id="{BBF36FC1-F88A-1286-232C-88A3F4F08544}"/>
              </a:ext>
            </a:extLst>
          </p:cNvPr>
          <p:cNvSpPr>
            <a:spLocks noGrp="1"/>
          </p:cNvSpPr>
          <p:nvPr>
            <p:ph sz="half" idx="2"/>
          </p:nvPr>
        </p:nvSpPr>
        <p:spPr>
          <a:xfrm>
            <a:off x="6172200" y="2043401"/>
            <a:ext cx="5181600" cy="4351338"/>
          </a:xfrm>
        </p:spPr>
        <p:txBody>
          <a:bodyPr/>
          <a:lstStyle/>
          <a:p>
            <a:r>
              <a:rPr lang="en-US" dirty="0">
                <a:latin typeface="Calibri" panose="020F0502020204030204" pitchFamily="34" charset="0"/>
                <a:cs typeface="Calibri" panose="020F0502020204030204" pitchFamily="34" charset="0"/>
              </a:rPr>
              <a:t>Observe the patient’s body language, demeanor, and facial expressions.</a:t>
            </a:r>
          </a:p>
          <a:p>
            <a:r>
              <a:rPr lang="en-US" dirty="0">
                <a:latin typeface="Calibri" panose="020F0502020204030204" pitchFamily="34" charset="0"/>
                <a:cs typeface="Calibri" panose="020F0502020204030204" pitchFamily="34" charset="0"/>
              </a:rPr>
              <a:t>Be prepared to change strategies if there are signs of discomfort or anxiety.</a:t>
            </a:r>
          </a:p>
        </p:txBody>
      </p:sp>
      <p:sp>
        <p:nvSpPr>
          <p:cNvPr id="4" name="Slide Number Placeholder 3">
            <a:extLst>
              <a:ext uri="{FF2B5EF4-FFF2-40B4-BE49-F238E27FC236}">
                <a16:creationId xmlns:a16="http://schemas.microsoft.com/office/drawing/2014/main" id="{88D8BFD3-AEC5-C705-A309-DD3AD1CC1FCB}"/>
              </a:ext>
            </a:extLst>
          </p:cNvPr>
          <p:cNvSpPr>
            <a:spLocks noGrp="1"/>
          </p:cNvSpPr>
          <p:nvPr>
            <p:ph type="sldNum" sz="quarter" idx="12"/>
          </p:nvPr>
        </p:nvSpPr>
        <p:spPr/>
        <p:txBody>
          <a:bodyPr/>
          <a:lstStyle/>
          <a:p>
            <a:fld id="{2BDFE772-D3F4-5D45-A467-5BB6E40846FC}" type="slidenum">
              <a:rPr lang="en-US" smtClean="0">
                <a:latin typeface="Calibri" panose="020F0502020204030204" pitchFamily="34" charset="0"/>
                <a:cs typeface="Calibri" panose="020F0502020204030204" pitchFamily="34" charset="0"/>
              </a:rPr>
              <a:t>21</a:t>
            </a:fld>
            <a:endParaRPr lang="en-US">
              <a:latin typeface="Calibri" panose="020F0502020204030204" pitchFamily="34" charset="0"/>
              <a:cs typeface="Calibri" panose="020F0502020204030204" pitchFamily="34" charset="0"/>
            </a:endParaRPr>
          </a:p>
        </p:txBody>
      </p:sp>
      <p:pic>
        <p:nvPicPr>
          <p:cNvPr id="7" name="Picture 6" descr="PACTS Logo copy.jpeg">
            <a:extLst>
              <a:ext uri="{FF2B5EF4-FFF2-40B4-BE49-F238E27FC236}">
                <a16:creationId xmlns:a16="http://schemas.microsoft.com/office/drawing/2014/main" id="{5D7392E3-938A-C512-0B68-DA958AA377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Tree>
    <p:extLst>
      <p:ext uri="{BB962C8B-B14F-4D97-AF65-F5344CB8AC3E}">
        <p14:creationId xmlns:p14="http://schemas.microsoft.com/office/powerpoint/2010/main" val="29042381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PACTS Logo copy.jpeg">
            <a:extLst>
              <a:ext uri="{FF2B5EF4-FFF2-40B4-BE49-F238E27FC236}">
                <a16:creationId xmlns:a16="http://schemas.microsoft.com/office/drawing/2014/main" id="{02C54B57-95DB-851E-758C-9C223DF104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
        <p:nvSpPr>
          <p:cNvPr id="7" name="Title 6">
            <a:extLst>
              <a:ext uri="{FF2B5EF4-FFF2-40B4-BE49-F238E27FC236}">
                <a16:creationId xmlns:a16="http://schemas.microsoft.com/office/drawing/2014/main" id="{4E54F92F-B5F1-52DD-AC2B-AA45C2635294}"/>
              </a:ext>
            </a:extLst>
          </p:cNvPr>
          <p:cNvSpPr>
            <a:spLocks noGrp="1"/>
          </p:cNvSpPr>
          <p:nvPr>
            <p:ph type="title"/>
          </p:nvPr>
        </p:nvSpPr>
        <p:spPr>
          <a:xfrm>
            <a:off x="838200" y="248774"/>
            <a:ext cx="10515600" cy="1325563"/>
          </a:xfrm>
        </p:spPr>
        <p:txBody>
          <a:bodyPr/>
          <a:lstStyle/>
          <a:p>
            <a:r>
              <a:rPr lang="en-US" dirty="0">
                <a:latin typeface="Calibri" panose="020F0502020204030204" pitchFamily="34" charset="0"/>
                <a:cs typeface="Calibri" panose="020F0502020204030204" pitchFamily="34" charset="0"/>
              </a:rPr>
              <a:t>Patient Refusal to Consent</a:t>
            </a:r>
          </a:p>
        </p:txBody>
      </p:sp>
      <p:sp>
        <p:nvSpPr>
          <p:cNvPr id="8" name="Content Placeholder 7">
            <a:extLst>
              <a:ext uri="{FF2B5EF4-FFF2-40B4-BE49-F238E27FC236}">
                <a16:creationId xmlns:a16="http://schemas.microsoft.com/office/drawing/2014/main" id="{2608C8C6-F05E-656E-55FC-327CD2EF3FAC}"/>
              </a:ext>
            </a:extLst>
          </p:cNvPr>
          <p:cNvSpPr>
            <a:spLocks noGrp="1"/>
          </p:cNvSpPr>
          <p:nvPr>
            <p:ph idx="1"/>
          </p:nvPr>
        </p:nvSpPr>
        <p:spPr>
          <a:xfrm>
            <a:off x="838200" y="1595106"/>
            <a:ext cx="10515600" cy="4351338"/>
          </a:xfrm>
        </p:spPr>
        <p:txBody>
          <a:bodyPr>
            <a:normAutofit fontScale="92500" lnSpcReduction="20000"/>
          </a:bodyPr>
          <a:lstStyle/>
          <a:p>
            <a:r>
              <a:rPr lang="en-US" b="1" u="sng" dirty="0">
                <a:latin typeface="Calibri" panose="020F0502020204030204" pitchFamily="34" charset="0"/>
                <a:cs typeface="Calibri" panose="020F0502020204030204" pitchFamily="34" charset="0"/>
              </a:rPr>
              <a:t>Informed refusal </a:t>
            </a:r>
            <a:r>
              <a:rPr lang="en-US" dirty="0">
                <a:latin typeface="Calibri" panose="020F0502020204030204" pitchFamily="34" charset="0"/>
                <a:cs typeface="Calibri" panose="020F0502020204030204" pitchFamily="34" charset="0"/>
              </a:rPr>
              <a:t>is when an individual declines to provide authorization for a given medical or surgical intervention.</a:t>
            </a:r>
          </a:p>
          <a:p>
            <a:r>
              <a:rPr lang="en-US" dirty="0">
                <a:latin typeface="Calibri" panose="020F0502020204030204" pitchFamily="34" charset="0"/>
                <a:cs typeface="Calibri" panose="020F0502020204030204" pitchFamily="34" charset="0"/>
              </a:rPr>
              <a:t>Open, honest communication as part of the shared decision-making process is key to mitigate the risk of coercion without compromising your own professional integrity.</a:t>
            </a:r>
          </a:p>
          <a:p>
            <a:r>
              <a:rPr lang="en-US" dirty="0">
                <a:latin typeface="Calibri" panose="020F0502020204030204" pitchFamily="34" charset="0"/>
                <a:cs typeface="Calibri" panose="020F0502020204030204" pitchFamily="34" charset="0"/>
              </a:rPr>
              <a:t>Ask open-ended questions to understand why the patient declines to consent.</a:t>
            </a:r>
          </a:p>
          <a:p>
            <a:r>
              <a:rPr lang="en-US" dirty="0">
                <a:latin typeface="Calibri" panose="020F0502020204030204" pitchFamily="34" charset="0"/>
                <a:cs typeface="Calibri" panose="020F0502020204030204" pitchFamily="34" charset="0"/>
              </a:rPr>
              <a:t>If a patient refuses to consent to a procedure and you fell that you have engaged with them in an open-ended discussion and provided relevant information, you should let your attending know.</a:t>
            </a:r>
          </a:p>
          <a:p>
            <a:r>
              <a:rPr lang="en-US" dirty="0">
                <a:latin typeface="Calibri" panose="020F0502020204030204" pitchFamily="34" charset="0"/>
                <a:cs typeface="Calibri" panose="020F0502020204030204" pitchFamily="34" charset="0"/>
              </a:rPr>
              <a:t>At times, patients may refuse a procedure. Informed refusal does not reflect negatively on the resident.</a:t>
            </a:r>
          </a:p>
        </p:txBody>
      </p:sp>
      <p:sp>
        <p:nvSpPr>
          <p:cNvPr id="5" name="Slide Number Placeholder 4">
            <a:extLst>
              <a:ext uri="{FF2B5EF4-FFF2-40B4-BE49-F238E27FC236}">
                <a16:creationId xmlns:a16="http://schemas.microsoft.com/office/drawing/2014/main" id="{CF142708-267D-0055-1B0E-7185AD638772}"/>
              </a:ext>
            </a:extLst>
          </p:cNvPr>
          <p:cNvSpPr>
            <a:spLocks noGrp="1"/>
          </p:cNvSpPr>
          <p:nvPr>
            <p:ph type="sldNum" sz="quarter" idx="12"/>
          </p:nvPr>
        </p:nvSpPr>
        <p:spPr/>
        <p:txBody>
          <a:bodyPr/>
          <a:lstStyle/>
          <a:p>
            <a:fld id="{2BDFE772-D3F4-5D45-A467-5BB6E40846FC}" type="slidenum">
              <a:rPr lang="en-US" smtClean="0"/>
              <a:t>22</a:t>
            </a:fld>
            <a:endParaRPr lang="en-US"/>
          </a:p>
        </p:txBody>
      </p:sp>
    </p:spTree>
    <p:extLst>
      <p:ext uri="{BB962C8B-B14F-4D97-AF65-F5344CB8AC3E}">
        <p14:creationId xmlns:p14="http://schemas.microsoft.com/office/powerpoint/2010/main" val="20257963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CA517E97-4E0C-CA92-9445-C39085E1306F}"/>
              </a:ext>
            </a:extLst>
          </p:cNvPr>
          <p:cNvPicPr>
            <a:picLocks noGrp="1" noChangeAspect="1"/>
          </p:cNvPicPr>
          <p:nvPr>
            <p:ph idx="1"/>
          </p:nvPr>
        </p:nvPicPr>
        <p:blipFill>
          <a:blip r:embed="rId2"/>
          <a:stretch>
            <a:fillRect/>
          </a:stretch>
        </p:blipFill>
        <p:spPr>
          <a:xfrm>
            <a:off x="250985" y="0"/>
            <a:ext cx="11690030" cy="6575642"/>
          </a:xfrm>
        </p:spPr>
      </p:pic>
      <p:sp>
        <p:nvSpPr>
          <p:cNvPr id="4" name="Slide Number Placeholder 3">
            <a:extLst>
              <a:ext uri="{FF2B5EF4-FFF2-40B4-BE49-F238E27FC236}">
                <a16:creationId xmlns:a16="http://schemas.microsoft.com/office/drawing/2014/main" id="{110C57FF-C0E0-E00F-EB88-AB37489CB238}"/>
              </a:ext>
            </a:extLst>
          </p:cNvPr>
          <p:cNvSpPr>
            <a:spLocks noGrp="1"/>
          </p:cNvSpPr>
          <p:nvPr>
            <p:ph type="sldNum" sz="quarter" idx="12"/>
          </p:nvPr>
        </p:nvSpPr>
        <p:spPr/>
        <p:txBody>
          <a:bodyPr/>
          <a:lstStyle/>
          <a:p>
            <a:fld id="{2BDFE772-D3F4-5D45-A467-5BB6E40846FC}" type="slidenum">
              <a:rPr lang="en-US" smtClean="0"/>
              <a:t>23</a:t>
            </a:fld>
            <a:endParaRPr lang="en-US"/>
          </a:p>
        </p:txBody>
      </p:sp>
    </p:spTree>
    <p:extLst>
      <p:ext uri="{BB962C8B-B14F-4D97-AF65-F5344CB8AC3E}">
        <p14:creationId xmlns:p14="http://schemas.microsoft.com/office/powerpoint/2010/main" val="35846415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B9AA3-5B58-0E10-4591-040066890989}"/>
              </a:ext>
            </a:extLst>
          </p:cNvPr>
          <p:cNvSpPr>
            <a:spLocks noGrp="1"/>
          </p:cNvSpPr>
          <p:nvPr>
            <p:ph type="title"/>
          </p:nvPr>
        </p:nvSpPr>
        <p:spPr>
          <a:xfrm>
            <a:off x="838200" y="94888"/>
            <a:ext cx="10515600" cy="1325563"/>
          </a:xfrm>
        </p:spPr>
        <p:txBody>
          <a:bodyPr/>
          <a:lstStyle/>
          <a:p>
            <a:r>
              <a:rPr lang="en-US" dirty="0">
                <a:latin typeface="Calibri" panose="020F0502020204030204" pitchFamily="34" charset="0"/>
                <a:cs typeface="Calibri" panose="020F0502020204030204" pitchFamily="34" charset="0"/>
              </a:rPr>
              <a:t>Additional Resources</a:t>
            </a:r>
          </a:p>
        </p:txBody>
      </p:sp>
      <p:sp>
        <p:nvSpPr>
          <p:cNvPr id="3" name="Content Placeholder 2">
            <a:extLst>
              <a:ext uri="{FF2B5EF4-FFF2-40B4-BE49-F238E27FC236}">
                <a16:creationId xmlns:a16="http://schemas.microsoft.com/office/drawing/2014/main" id="{BAA950AC-72E8-A48B-9AF5-329638ABB25E}"/>
              </a:ext>
            </a:extLst>
          </p:cNvPr>
          <p:cNvSpPr>
            <a:spLocks noGrp="1"/>
          </p:cNvSpPr>
          <p:nvPr>
            <p:ph idx="1"/>
          </p:nvPr>
        </p:nvSpPr>
        <p:spPr>
          <a:xfrm>
            <a:off x="498764" y="1270893"/>
            <a:ext cx="10855036" cy="4666818"/>
          </a:xfrm>
        </p:spPr>
        <p:txBody>
          <a:bodyPr>
            <a:normAutofit fontScale="92500" lnSpcReduction="20000"/>
          </a:bodyPr>
          <a:lstStyle/>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Anderson, J. L., Dodman, S., Kopelman, M., &amp; Fleming, A. (1979). Patient information recall in a</a:t>
            </a:r>
            <a:r>
              <a:rPr lang="en-US" sz="1800" kern="100" dirty="0">
                <a:latin typeface="Calibri" panose="020F0502020204030204" pitchFamily="34" charset="0"/>
                <a:ea typeface="Aptos" panose="020B0004020202020204" pitchFamily="34" charset="0"/>
                <a:cs typeface="Calibri" panose="020F0502020204030204" pitchFamily="34" charset="0"/>
              </a:rPr>
              <a:t> </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rheumatology clinic. </a:t>
            </a:r>
            <a:r>
              <a:rPr lang="en-US" sz="1800" i="1"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Rheumatology</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a:t>
            </a:r>
            <a:r>
              <a:rPr lang="en-US" sz="1800" kern="0" dirty="0">
                <a:solidFill>
                  <a:srgbClr val="0B4CB4"/>
                </a:solidFill>
                <a:effectLst/>
                <a:latin typeface="Calibri" panose="020F0502020204030204" pitchFamily="34" charset="0"/>
                <a:ea typeface="Aptos" panose="020B0004020202020204" pitchFamily="34" charset="0"/>
                <a:cs typeface="Calibri" panose="020F0502020204030204" pitchFamily="34" charset="0"/>
              </a:rPr>
              <a:t>https://</a:t>
            </a:r>
            <a:r>
              <a:rPr lang="en-US" sz="1800" kern="0" dirty="0" err="1">
                <a:solidFill>
                  <a:srgbClr val="0B4CB4"/>
                </a:solidFill>
                <a:effectLst/>
                <a:latin typeface="Calibri" panose="020F0502020204030204" pitchFamily="34" charset="0"/>
                <a:ea typeface="Aptos" panose="020B0004020202020204" pitchFamily="34" charset="0"/>
                <a:cs typeface="Calibri" panose="020F0502020204030204" pitchFamily="34" charset="0"/>
              </a:rPr>
              <a:t>doi.org</a:t>
            </a:r>
            <a:r>
              <a:rPr lang="en-US" sz="1800" kern="0" dirty="0">
                <a:solidFill>
                  <a:srgbClr val="0B4CB4"/>
                </a:solidFill>
                <a:effectLst/>
                <a:latin typeface="Calibri" panose="020F0502020204030204" pitchFamily="34" charset="0"/>
                <a:ea typeface="Aptos" panose="020B0004020202020204" pitchFamily="34" charset="0"/>
                <a:cs typeface="Calibri" panose="020F0502020204030204" pitchFamily="34" charset="0"/>
              </a:rPr>
              <a:t>/10.1093/rheumatology/18.1.18</a:t>
            </a:r>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Burkle</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C. M., </a:t>
            </a: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Njathi</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C. W., </a:t>
            </a: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Stoike</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D. E., Johnson, C. S., </a:t>
            </a: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Klompas</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A. M., </a:t>
            </a: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Niesen</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A. D., &amp; Jacob, A. K. (2017). Patient retention and satisfaction with information exchange concerning peripheral nerve block risks. </a:t>
            </a:r>
            <a:r>
              <a:rPr lang="en-US" sz="1800" i="1"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Canadian Journal of Anesthesia</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a:t>
            </a:r>
            <a:r>
              <a:rPr lang="en-US" sz="1800" u="sng" kern="0" dirty="0">
                <a:solidFill>
                  <a:srgbClr val="0B4CB4"/>
                </a:solidFill>
                <a:effectLst/>
                <a:latin typeface="Calibri" panose="020F0502020204030204" pitchFamily="34" charset="0"/>
                <a:ea typeface="Aptos" panose="020B0004020202020204" pitchFamily="34" charset="0"/>
                <a:cs typeface="Calibri" panose="020F0502020204030204" pitchFamily="34" charset="0"/>
                <a:hlinkClick r:id="rId3"/>
              </a:rPr>
              <a:t>https://doi.org/10.1007/s12630-017-0934-9</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a:t>
            </a:r>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Divi, C., Koss, R. G., Schmaltz, S. P., &amp; Loeb, J. M. (2007). Language proficiency and adverse events in US hospitals: A pilot study. </a:t>
            </a:r>
            <a:r>
              <a:rPr lang="en-US" sz="1800" i="1"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International Journal for Quality in Health Care</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a:t>
            </a:r>
            <a:r>
              <a:rPr lang="en-US" sz="1800" kern="100" dirty="0">
                <a:latin typeface="Calibri" panose="020F0502020204030204" pitchFamily="34" charset="0"/>
                <a:ea typeface="Aptos" panose="020B0004020202020204" pitchFamily="34" charset="0"/>
                <a:cs typeface="Calibri" panose="020F0502020204030204" pitchFamily="34" charset="0"/>
              </a:rPr>
              <a:t> </a:t>
            </a:r>
            <a:r>
              <a:rPr lang="en-US" sz="1800" u="sng" kern="0" dirty="0">
                <a:solidFill>
                  <a:srgbClr val="0B4CB4"/>
                </a:solidFill>
                <a:effectLst/>
                <a:latin typeface="Calibri" panose="020F0502020204030204" pitchFamily="34" charset="0"/>
                <a:ea typeface="Aptos" panose="020B0004020202020204" pitchFamily="34" charset="0"/>
                <a:cs typeface="Calibri" panose="020F0502020204030204" pitchFamily="34" charset="0"/>
                <a:hlinkClick r:id="rId4"/>
              </a:rPr>
              <a:t>https://doi.org/10.1093/intqhc/mzl069</a:t>
            </a:r>
            <a:endParaRPr lang="en-US" sz="1800" u="sng" kern="0" dirty="0">
              <a:solidFill>
                <a:srgbClr val="0B4CB4"/>
              </a:solidFill>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Godwin, Y. (2000). Do they listen? A review of information retained by patients following consent for reduction mammoplasty. </a:t>
            </a:r>
            <a:r>
              <a:rPr lang="en-US" sz="1800" i="1"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British Journal of Plastic Surgery</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a:t>
            </a:r>
            <a:r>
              <a:rPr lang="en-US" sz="1800" u="sng" kern="0" dirty="0">
                <a:solidFill>
                  <a:srgbClr val="0B4CB4"/>
                </a:solidFill>
                <a:effectLst/>
                <a:latin typeface="Calibri" panose="020F0502020204030204" pitchFamily="34" charset="0"/>
                <a:ea typeface="Aptos" panose="020B0004020202020204" pitchFamily="34" charset="0"/>
                <a:cs typeface="Calibri" panose="020F0502020204030204" pitchFamily="34" charset="0"/>
                <a:hlinkClick r:id="rId5"/>
              </a:rPr>
              <a:t>https://doi.org/10.1054/bjps.1999.3220</a:t>
            </a:r>
            <a:r>
              <a:rPr lang="en-US" sz="1800" kern="0" dirty="0">
                <a:solidFill>
                  <a:srgbClr val="0B4CB4"/>
                </a:solidFill>
                <a:effectLst/>
                <a:latin typeface="Calibri" panose="020F0502020204030204" pitchFamily="34" charset="0"/>
                <a:ea typeface="Aptos" panose="020B0004020202020204" pitchFamily="34" charset="0"/>
                <a:cs typeface="Calibri" panose="020F0502020204030204" pitchFamily="34" charset="0"/>
              </a:rPr>
              <a:t> </a:t>
            </a:r>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Karliner</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L. S., Jacobs, E. A., Chen, A. H., &amp; Mutha, S. (2007). Do professional interpreters improve clinical care for patients with limited </a:t>
            </a: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english</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proficiency? A systematic review of the literature. </a:t>
            </a:r>
            <a:r>
              <a:rPr lang="en-US" sz="1800" i="1"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Health Services Research, 42</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(2), 727–754. </a:t>
            </a:r>
            <a:r>
              <a:rPr lang="en-US" sz="1800" kern="0" dirty="0">
                <a:solidFill>
                  <a:srgbClr val="0B4CB4"/>
                </a:solidFill>
                <a:effectLst/>
                <a:latin typeface="Calibri" panose="020F0502020204030204" pitchFamily="34" charset="0"/>
                <a:ea typeface="Aptos" panose="020B0004020202020204" pitchFamily="34" charset="0"/>
                <a:cs typeface="Calibri" panose="020F0502020204030204" pitchFamily="34" charset="0"/>
              </a:rPr>
              <a:t>https://</a:t>
            </a:r>
            <a:r>
              <a:rPr lang="en-US" sz="1800" kern="0" dirty="0" err="1">
                <a:solidFill>
                  <a:srgbClr val="0B4CB4"/>
                </a:solidFill>
                <a:effectLst/>
                <a:latin typeface="Calibri" panose="020F0502020204030204" pitchFamily="34" charset="0"/>
                <a:ea typeface="Aptos" panose="020B0004020202020204" pitchFamily="34" charset="0"/>
                <a:cs typeface="Calibri" panose="020F0502020204030204" pitchFamily="34" charset="0"/>
              </a:rPr>
              <a:t>doi.org</a:t>
            </a:r>
            <a:r>
              <a:rPr lang="en-US" sz="1800" kern="0" dirty="0">
                <a:solidFill>
                  <a:srgbClr val="0B4CB4"/>
                </a:solidFill>
                <a:effectLst/>
                <a:latin typeface="Calibri" panose="020F0502020204030204" pitchFamily="34" charset="0"/>
                <a:ea typeface="Aptos" panose="020B0004020202020204" pitchFamily="34" charset="0"/>
                <a:cs typeface="Calibri" panose="020F0502020204030204" pitchFamily="34" charset="0"/>
              </a:rPr>
              <a:t>/10.1111/j.1475-6773.2006.00629.x</a:t>
            </a:r>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Lin, Y. K., Liu, K. T., Chen, C. W., Lee, W. C., Lin, C. J., Shi, L., &amp; Tien, Y. C. (2019). How to effectively obtain informed consent in trauma patients: A systematic review. </a:t>
            </a:r>
            <a:r>
              <a:rPr lang="en-US" sz="1800" i="1"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BMC Medical Ethics. </a:t>
            </a:r>
            <a:r>
              <a:rPr lang="en-US" sz="1800" kern="0" dirty="0">
                <a:solidFill>
                  <a:srgbClr val="0B4CB4"/>
                </a:solidFill>
                <a:effectLst/>
                <a:latin typeface="Calibri" panose="020F0502020204030204" pitchFamily="34" charset="0"/>
                <a:ea typeface="Aptos" panose="020B0004020202020204" pitchFamily="34" charset="0"/>
                <a:cs typeface="Calibri" panose="020F0502020204030204" pitchFamily="34" charset="0"/>
              </a:rPr>
              <a:t>https://</a:t>
            </a:r>
            <a:r>
              <a:rPr lang="en-US" sz="1800" kern="0" dirty="0" err="1">
                <a:solidFill>
                  <a:srgbClr val="0B4CB4"/>
                </a:solidFill>
                <a:effectLst/>
                <a:latin typeface="Calibri" panose="020F0502020204030204" pitchFamily="34" charset="0"/>
                <a:ea typeface="Aptos" panose="020B0004020202020204" pitchFamily="34" charset="0"/>
                <a:cs typeface="Calibri" panose="020F0502020204030204" pitchFamily="34" charset="0"/>
              </a:rPr>
              <a:t>doi.org</a:t>
            </a:r>
            <a:r>
              <a:rPr lang="en-US" sz="1800" kern="0" dirty="0">
                <a:solidFill>
                  <a:srgbClr val="0B4CB4"/>
                </a:solidFill>
                <a:effectLst/>
                <a:latin typeface="Calibri" panose="020F0502020204030204" pitchFamily="34" charset="0"/>
                <a:ea typeface="Aptos" panose="020B0004020202020204" pitchFamily="34" charset="0"/>
                <a:cs typeface="Calibri" panose="020F0502020204030204" pitchFamily="34" charset="0"/>
              </a:rPr>
              <a:t>/10.1186/s12910-019-0347-0</a:t>
            </a:r>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MS </a:t>
            </a: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Gohel</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RA </a:t>
            </a: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Bulbulia</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KR </a:t>
            </a: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Poskitt</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and M. W. (n.d.). Avoiding blood transfusion in surgical patients (including Jehovah’s Witnesses). Retrieved from </a:t>
            </a:r>
            <a:r>
              <a:rPr lang="en-US" sz="1800" kern="0" dirty="0">
                <a:solidFill>
                  <a:srgbClr val="0B4CB4"/>
                </a:solidFill>
                <a:effectLst/>
                <a:latin typeface="Calibri" panose="020F0502020204030204" pitchFamily="34" charset="0"/>
                <a:ea typeface="Aptos" panose="020B0004020202020204" pitchFamily="34" charset="0"/>
                <a:cs typeface="Calibri" panose="020F0502020204030204" pitchFamily="34" charset="0"/>
              </a:rPr>
              <a:t>https://</a:t>
            </a:r>
            <a:r>
              <a:rPr lang="en-US" sz="1800" kern="0" dirty="0" err="1">
                <a:solidFill>
                  <a:srgbClr val="0B4CB4"/>
                </a:solidFill>
                <a:effectLst/>
                <a:latin typeface="Calibri" panose="020F0502020204030204" pitchFamily="34" charset="0"/>
                <a:ea typeface="Aptos" panose="020B0004020202020204" pitchFamily="34" charset="0"/>
                <a:cs typeface="Calibri" panose="020F0502020204030204" pitchFamily="34" charset="0"/>
              </a:rPr>
              <a:t>www.ncbi.nlm.nih.gov</a:t>
            </a:r>
            <a:r>
              <a:rPr lang="en-US" sz="1800" kern="0" dirty="0">
                <a:solidFill>
                  <a:srgbClr val="0B4CB4"/>
                </a:solidFill>
                <a:effectLst/>
                <a:latin typeface="Calibri" panose="020F0502020204030204" pitchFamily="34" charset="0"/>
                <a:ea typeface="Aptos" panose="020B0004020202020204" pitchFamily="34" charset="0"/>
                <a:cs typeface="Calibri" panose="020F0502020204030204" pitchFamily="34" charset="0"/>
              </a:rPr>
              <a:t>/</a:t>
            </a:r>
            <a:r>
              <a:rPr lang="en-US" sz="1800" kern="0" dirty="0" err="1">
                <a:solidFill>
                  <a:srgbClr val="0B4CB4"/>
                </a:solidFill>
                <a:effectLst/>
                <a:latin typeface="Calibri" panose="020F0502020204030204" pitchFamily="34" charset="0"/>
                <a:ea typeface="Aptos" panose="020B0004020202020204" pitchFamily="34" charset="0"/>
                <a:cs typeface="Calibri" panose="020F0502020204030204" pitchFamily="34" charset="0"/>
              </a:rPr>
              <a:t>pmc</a:t>
            </a:r>
            <a:r>
              <a:rPr lang="en-US" sz="1800" kern="0" dirty="0">
                <a:solidFill>
                  <a:srgbClr val="0B4CB4"/>
                </a:solidFill>
                <a:effectLst/>
                <a:latin typeface="Calibri" panose="020F0502020204030204" pitchFamily="34" charset="0"/>
                <a:ea typeface="Aptos" panose="020B0004020202020204" pitchFamily="34" charset="0"/>
                <a:cs typeface="Calibri" panose="020F0502020204030204" pitchFamily="34" charset="0"/>
              </a:rPr>
              <a:t>/articles/PMC3369324/</a:t>
            </a:r>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Pandya, </a:t>
            </a: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Chhandasi</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Jeanne </a:t>
            </a: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Batalova</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and M. M. (2011). Limited English Proficient Individuals in the United States: Numbers, Share, Growth, and </a:t>
            </a: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Lingustic</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Diversity. Washington, DC: Migration Policy Institute, (December), 1–12.</a:t>
            </a:r>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Pomeroy, E., </a:t>
            </a: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Shaarani</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S., Kenyon, R., &amp; Cashman, J. (2017). Patient Recall of Informed Consent at 4 Weeks After Total Hip Replacement With Standardized Versus Procedure-Specific Consent</a:t>
            </a:r>
            <a:r>
              <a:rPr lang="en-US" sz="1800" kern="100" dirty="0">
                <a:latin typeface="Calibri" panose="020F0502020204030204" pitchFamily="34" charset="0"/>
                <a:ea typeface="Aptos" panose="020B0004020202020204" pitchFamily="34" charset="0"/>
                <a:cs typeface="Calibri" panose="020F0502020204030204" pitchFamily="34" charset="0"/>
              </a:rPr>
              <a:t> </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Forms. </a:t>
            </a:r>
            <a:r>
              <a:rPr lang="en-US" sz="1800" i="1"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Journal of Patient Safety. </a:t>
            </a:r>
            <a:r>
              <a:rPr lang="en-US" sz="1800" kern="0" dirty="0">
                <a:solidFill>
                  <a:srgbClr val="0B4CB4"/>
                </a:solidFill>
                <a:effectLst/>
                <a:latin typeface="Calibri" panose="020F0502020204030204" pitchFamily="34" charset="0"/>
                <a:ea typeface="Aptos" panose="020B0004020202020204" pitchFamily="34" charset="0"/>
                <a:cs typeface="Calibri" panose="020F0502020204030204" pitchFamily="34" charset="0"/>
              </a:rPr>
              <a:t>https://</a:t>
            </a:r>
            <a:r>
              <a:rPr lang="en-US" sz="1800" kern="0" dirty="0" err="1">
                <a:solidFill>
                  <a:srgbClr val="0B4CB4"/>
                </a:solidFill>
                <a:effectLst/>
                <a:latin typeface="Calibri" panose="020F0502020204030204" pitchFamily="34" charset="0"/>
                <a:ea typeface="Aptos" panose="020B0004020202020204" pitchFamily="34" charset="0"/>
                <a:cs typeface="Calibri" panose="020F0502020204030204" pitchFamily="34" charset="0"/>
              </a:rPr>
              <a:t>doi.org</a:t>
            </a:r>
            <a:r>
              <a:rPr lang="en-US" sz="1800" kern="0" dirty="0">
                <a:solidFill>
                  <a:srgbClr val="0B4CB4"/>
                </a:solidFill>
                <a:effectLst/>
                <a:latin typeface="Calibri" panose="020F0502020204030204" pitchFamily="34" charset="0"/>
                <a:ea typeface="Aptos" panose="020B0004020202020204" pitchFamily="34" charset="0"/>
                <a:cs typeface="Calibri" panose="020F0502020204030204" pitchFamily="34" charset="0"/>
              </a:rPr>
              <a:t>/10.1097/pts.0000000000000412</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a:t>
            </a:r>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Zarnegar</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R., Brown, M. R. D., Henley, M., </a:t>
            </a: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Tidman</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V., &amp; </a:t>
            </a: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Pathmanathan</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A. (2015). Patient perceptions and recall of consent for regional </a:t>
            </a:r>
            <a:r>
              <a:rPr lang="en-US" sz="1800" kern="0" dirty="0" err="1">
                <a:solidFill>
                  <a:srgbClr val="000000"/>
                </a:solidFill>
                <a:effectLst/>
                <a:latin typeface="Calibri" panose="020F0502020204030204" pitchFamily="34" charset="0"/>
                <a:ea typeface="Aptos" panose="020B0004020202020204" pitchFamily="34" charset="0"/>
                <a:cs typeface="Calibri" panose="020F0502020204030204" pitchFamily="34" charset="0"/>
              </a:rPr>
              <a:t>anaesthesia</a:t>
            </a:r>
            <a:r>
              <a:rPr lang="en-US"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compared with consent for surgery. </a:t>
            </a:r>
            <a:r>
              <a:rPr lang="en-US" sz="1800" i="1"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Journal of the Royal Society of Medicine. </a:t>
            </a:r>
            <a:r>
              <a:rPr lang="en-US" sz="1800" kern="0" dirty="0">
                <a:solidFill>
                  <a:srgbClr val="0B4CB4"/>
                </a:solidFill>
                <a:effectLst/>
                <a:latin typeface="Calibri" panose="020F0502020204030204" pitchFamily="34" charset="0"/>
                <a:ea typeface="Aptos" panose="020B0004020202020204" pitchFamily="34" charset="0"/>
                <a:cs typeface="Calibri" panose="020F0502020204030204" pitchFamily="34" charset="0"/>
              </a:rPr>
              <a:t>https://</a:t>
            </a:r>
            <a:r>
              <a:rPr lang="en-US" sz="1800" kern="0" dirty="0" err="1">
                <a:solidFill>
                  <a:srgbClr val="0B4CB4"/>
                </a:solidFill>
                <a:effectLst/>
                <a:latin typeface="Calibri" panose="020F0502020204030204" pitchFamily="34" charset="0"/>
                <a:ea typeface="Aptos" panose="020B0004020202020204" pitchFamily="34" charset="0"/>
                <a:cs typeface="Calibri" panose="020F0502020204030204" pitchFamily="34" charset="0"/>
              </a:rPr>
              <a:t>doi.org</a:t>
            </a:r>
            <a:r>
              <a:rPr lang="en-US" sz="1800" kern="0" dirty="0">
                <a:solidFill>
                  <a:srgbClr val="0B4CB4"/>
                </a:solidFill>
                <a:effectLst/>
                <a:latin typeface="Calibri" panose="020F0502020204030204" pitchFamily="34" charset="0"/>
                <a:ea typeface="Aptos" panose="020B0004020202020204" pitchFamily="34" charset="0"/>
                <a:cs typeface="Calibri" panose="020F0502020204030204" pitchFamily="34" charset="0"/>
              </a:rPr>
              <a:t>/10.1177/0141076815604494</a:t>
            </a:r>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E6FC643C-1CF3-3278-D145-95006EB8CD79}"/>
              </a:ext>
            </a:extLst>
          </p:cNvPr>
          <p:cNvSpPr>
            <a:spLocks noGrp="1"/>
          </p:cNvSpPr>
          <p:nvPr>
            <p:ph type="sldNum" sz="quarter" idx="12"/>
          </p:nvPr>
        </p:nvSpPr>
        <p:spPr/>
        <p:txBody>
          <a:bodyPr/>
          <a:lstStyle/>
          <a:p>
            <a:fld id="{2BDFE772-D3F4-5D45-A467-5BB6E40846FC}" type="slidenum">
              <a:rPr lang="en-US" smtClean="0">
                <a:latin typeface="Calibri" panose="020F0502020204030204" pitchFamily="34" charset="0"/>
                <a:cs typeface="Calibri" panose="020F0502020204030204" pitchFamily="34" charset="0"/>
              </a:rPr>
              <a:t>24</a:t>
            </a:fld>
            <a:endParaRPr lang="en-US">
              <a:latin typeface="Calibri" panose="020F0502020204030204" pitchFamily="34" charset="0"/>
              <a:cs typeface="Calibri" panose="020F0502020204030204" pitchFamily="34" charset="0"/>
            </a:endParaRPr>
          </a:p>
        </p:txBody>
      </p:sp>
      <p:pic>
        <p:nvPicPr>
          <p:cNvPr id="5" name="Picture 4" descr="PACTS Logo copy.jpeg">
            <a:extLst>
              <a:ext uri="{FF2B5EF4-FFF2-40B4-BE49-F238E27FC236}">
                <a16:creationId xmlns:a16="http://schemas.microsoft.com/office/drawing/2014/main" id="{82E06D8F-97FD-433A-E374-812575580A2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Tree>
    <p:extLst>
      <p:ext uri="{BB962C8B-B14F-4D97-AF65-F5344CB8AC3E}">
        <p14:creationId xmlns:p14="http://schemas.microsoft.com/office/powerpoint/2010/main" val="3531627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063FB49-5E06-1B4F-A97C-1DEC73F99E00}"/>
              </a:ext>
            </a:extLst>
          </p:cNvPr>
          <p:cNvSpPr>
            <a:spLocks noGrp="1"/>
          </p:cNvSpPr>
          <p:nvPr>
            <p:ph type="sldNum" sz="quarter" idx="12"/>
          </p:nvPr>
        </p:nvSpPr>
        <p:spPr/>
        <p:txBody>
          <a:bodyPr/>
          <a:lstStyle/>
          <a:p>
            <a:fld id="{2BDFE772-D3F4-5D45-A467-5BB6E40846FC}" type="slidenum">
              <a:rPr lang="en-US" smtClean="0"/>
              <a:t>25</a:t>
            </a:fld>
            <a:endParaRPr lang="en-US"/>
          </a:p>
        </p:txBody>
      </p:sp>
      <p:pic>
        <p:nvPicPr>
          <p:cNvPr id="7" name="Picture 2">
            <a:extLst>
              <a:ext uri="{FF2B5EF4-FFF2-40B4-BE49-F238E27FC236}">
                <a16:creationId xmlns:a16="http://schemas.microsoft.com/office/drawing/2014/main" id="{7321BFAE-5F66-4C1C-74CE-90DAEAE7A2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3152" y="1089698"/>
            <a:ext cx="7525695" cy="4678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7936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37338-5D98-710B-5E11-3C3DF2260EDF}"/>
              </a:ext>
            </a:extLst>
          </p:cNvPr>
          <p:cNvSpPr>
            <a:spLocks noGrp="1"/>
          </p:cNvSpPr>
          <p:nvPr>
            <p:ph type="title"/>
          </p:nvPr>
        </p:nvSpPr>
        <p:spPr>
          <a:xfrm>
            <a:off x="838200" y="185206"/>
            <a:ext cx="10515600" cy="1325563"/>
          </a:xfrm>
        </p:spPr>
        <p:txBody>
          <a:bodyPr/>
          <a:lstStyle/>
          <a:p>
            <a:r>
              <a:rPr lang="en-US" dirty="0">
                <a:latin typeface="Calibri" panose="020F0502020204030204" pitchFamily="34" charset="0"/>
                <a:cs typeface="Calibri" panose="020F0502020204030204" pitchFamily="34" charset="0"/>
              </a:rPr>
              <a:t>Welcome to the Informed Consent Module</a:t>
            </a:r>
          </a:p>
        </p:txBody>
      </p:sp>
      <p:sp>
        <p:nvSpPr>
          <p:cNvPr id="6" name="Content Placeholder 5">
            <a:extLst>
              <a:ext uri="{FF2B5EF4-FFF2-40B4-BE49-F238E27FC236}">
                <a16:creationId xmlns:a16="http://schemas.microsoft.com/office/drawing/2014/main" id="{A66C2FF0-C720-8F4D-BA62-EF994B245938}"/>
              </a:ext>
            </a:extLst>
          </p:cNvPr>
          <p:cNvSpPr>
            <a:spLocks noGrp="1"/>
          </p:cNvSpPr>
          <p:nvPr>
            <p:ph sz="half" idx="1"/>
          </p:nvPr>
        </p:nvSpPr>
        <p:spPr>
          <a:xfrm>
            <a:off x="838200" y="1329121"/>
            <a:ext cx="6104467" cy="4606409"/>
          </a:xfrm>
        </p:spPr>
        <p:txBody>
          <a:bodyPr>
            <a:normAutofit fontScale="92500"/>
          </a:bodyPr>
          <a:lstStyle/>
          <a:p>
            <a:r>
              <a:rPr lang="en-US" sz="2400" dirty="0">
                <a:latin typeface="Calibri" panose="020F0502020204030204" pitchFamily="34" charset="0"/>
                <a:cs typeface="Calibri" panose="020F0502020204030204" pitchFamily="34" charset="0"/>
              </a:rPr>
              <a:t>Obtaining informed consent is the process of communication between a patient and physician that results in either the patient’s agreement or refusal to undergo a specific medical intervention. </a:t>
            </a:r>
          </a:p>
          <a:p>
            <a:r>
              <a:rPr lang="en-US" sz="2400" dirty="0">
                <a:latin typeface="Calibri" panose="020F0502020204030204" pitchFamily="34" charset="0"/>
                <a:cs typeface="Calibri" panose="020F0502020204030204" pitchFamily="34" charset="0"/>
              </a:rPr>
              <a:t>The process of obtaining consent results in a legal document that states that the patient understands the risks, understands the benefits, and the alternatives to the proposed intervention. </a:t>
            </a:r>
          </a:p>
          <a:p>
            <a:r>
              <a:rPr lang="en-US" sz="2400" dirty="0">
                <a:latin typeface="Calibri" panose="020F0502020204030204" pitchFamily="34" charset="0"/>
                <a:cs typeface="Calibri" panose="020F0502020204030204" pitchFamily="34" charset="0"/>
              </a:rPr>
              <a:t>Most surgical procedures and other interventions will not be performed without written permission on a standard, legal document from the patient or patient’s legal guardian or health care power of attorney.</a:t>
            </a:r>
          </a:p>
        </p:txBody>
      </p:sp>
      <p:sp>
        <p:nvSpPr>
          <p:cNvPr id="4" name="Slide Number Placeholder 3">
            <a:extLst>
              <a:ext uri="{FF2B5EF4-FFF2-40B4-BE49-F238E27FC236}">
                <a16:creationId xmlns:a16="http://schemas.microsoft.com/office/drawing/2014/main" id="{1BB420C8-0B0A-E737-D4D7-345D632D121C}"/>
              </a:ext>
            </a:extLst>
          </p:cNvPr>
          <p:cNvSpPr>
            <a:spLocks noGrp="1"/>
          </p:cNvSpPr>
          <p:nvPr>
            <p:ph type="sldNum" sz="quarter" idx="12"/>
          </p:nvPr>
        </p:nvSpPr>
        <p:spPr/>
        <p:txBody>
          <a:bodyPr/>
          <a:lstStyle/>
          <a:p>
            <a:fld id="{2BDFE772-D3F4-5D45-A467-5BB6E40846FC}" type="slidenum">
              <a:rPr lang="en-US" smtClean="0"/>
              <a:t>3</a:t>
            </a:fld>
            <a:endParaRPr lang="en-US"/>
          </a:p>
        </p:txBody>
      </p:sp>
      <p:pic>
        <p:nvPicPr>
          <p:cNvPr id="5" name="Picture 4" descr="PACTS Logo copy.jpeg">
            <a:extLst>
              <a:ext uri="{FF2B5EF4-FFF2-40B4-BE49-F238E27FC236}">
                <a16:creationId xmlns:a16="http://schemas.microsoft.com/office/drawing/2014/main" id="{1D594A58-3E5A-39DF-CEF5-CFE3C14D49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pic>
        <p:nvPicPr>
          <p:cNvPr id="1026" name="Picture 2" descr="Profiles - Eastern Virginia Medical School (EVMS), Norfolk, Hampton Roads">
            <a:extLst>
              <a:ext uri="{FF2B5EF4-FFF2-40B4-BE49-F238E27FC236}">
                <a16:creationId xmlns:a16="http://schemas.microsoft.com/office/drawing/2014/main" id="{437F3520-831B-B4F7-D6D9-669BDF84599C}"/>
              </a:ext>
            </a:extLst>
          </p:cNvPr>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bwMode="auto">
          <a:xfrm>
            <a:off x="7802034" y="1202725"/>
            <a:ext cx="3031066" cy="4041422"/>
          </a:xfrm>
          <a:prstGeom prst="ellipse">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A1A783D0-0DC8-45B8-2A20-D0529F3410E3}"/>
              </a:ext>
            </a:extLst>
          </p:cNvPr>
          <p:cNvSpPr txBox="1"/>
          <p:nvPr/>
        </p:nvSpPr>
        <p:spPr>
          <a:xfrm>
            <a:off x="6824134" y="5271348"/>
            <a:ext cx="5367866" cy="1200329"/>
          </a:xfrm>
          <a:prstGeom prst="rect">
            <a:avLst/>
          </a:prstGeom>
          <a:noFill/>
        </p:spPr>
        <p:txBody>
          <a:bodyPr wrap="square" rtlCol="0">
            <a:spAutoFit/>
          </a:bodyPr>
          <a:lstStyle/>
          <a:p>
            <a:pPr algn="ctr"/>
            <a:r>
              <a:rPr lang="en-US" b="1" dirty="0">
                <a:latin typeface="Calibri" panose="020F0502020204030204" pitchFamily="34" charset="0"/>
                <a:cs typeface="Calibri" panose="020F0502020204030204" pitchFamily="34" charset="0"/>
              </a:rPr>
              <a:t>L.D. Britt, MD, MPH</a:t>
            </a:r>
          </a:p>
          <a:p>
            <a:pPr algn="ctr"/>
            <a:r>
              <a:rPr lang="en-US" dirty="0">
                <a:latin typeface="Calibri" panose="020F0502020204030204" pitchFamily="34" charset="0"/>
                <a:cs typeface="Calibri" panose="020F0502020204030204" pitchFamily="34" charset="0"/>
              </a:rPr>
              <a:t>Henry Ford Professor &amp; Edward J. Brickhouse Chairman </a:t>
            </a:r>
          </a:p>
          <a:p>
            <a:pPr algn="ctr"/>
            <a:r>
              <a:rPr lang="en-US" dirty="0">
                <a:latin typeface="Calibri" panose="020F0502020204030204" pitchFamily="34" charset="0"/>
                <a:cs typeface="Calibri" panose="020F0502020204030204" pitchFamily="34" charset="0"/>
              </a:rPr>
              <a:t>Department of Surgery</a:t>
            </a:r>
          </a:p>
          <a:p>
            <a:pPr algn="ctr"/>
            <a:r>
              <a:rPr lang="en-US" dirty="0">
                <a:latin typeface="Calibri" panose="020F0502020204030204" pitchFamily="34" charset="0"/>
                <a:cs typeface="Calibri" panose="020F0502020204030204" pitchFamily="34" charset="0"/>
              </a:rPr>
              <a:t>Eastern Virginia Medical School</a:t>
            </a:r>
          </a:p>
        </p:txBody>
      </p:sp>
    </p:spTree>
    <p:extLst>
      <p:ext uri="{BB962C8B-B14F-4D97-AF65-F5344CB8AC3E}">
        <p14:creationId xmlns:p14="http://schemas.microsoft.com/office/powerpoint/2010/main" val="371806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PACTS Logo copy.jpeg">
            <a:extLst>
              <a:ext uri="{FF2B5EF4-FFF2-40B4-BE49-F238E27FC236}">
                <a16:creationId xmlns:a16="http://schemas.microsoft.com/office/drawing/2014/main" id="{6C8740E4-3AA0-D6A1-FD4E-0EB1194B34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
        <p:nvSpPr>
          <p:cNvPr id="2" name="Title 1">
            <a:extLst>
              <a:ext uri="{FF2B5EF4-FFF2-40B4-BE49-F238E27FC236}">
                <a16:creationId xmlns:a16="http://schemas.microsoft.com/office/drawing/2014/main" id="{C8CF5AFF-8271-E2B3-7B6C-419CAE087740}"/>
              </a:ext>
            </a:extLst>
          </p:cNvPr>
          <p:cNvSpPr>
            <a:spLocks noGrp="1"/>
          </p:cNvSpPr>
          <p:nvPr>
            <p:ph type="title"/>
          </p:nvPr>
        </p:nvSpPr>
        <p:spPr/>
        <p:txBody>
          <a:bodyPr>
            <a:normAutofit/>
          </a:bodyPr>
          <a:lstStyle/>
          <a:p>
            <a:r>
              <a:rPr lang="en-US" dirty="0">
                <a:latin typeface="Calibri" panose="020F0502020204030204" pitchFamily="34" charset="0"/>
                <a:cs typeface="Calibri" panose="020F0502020204030204" pitchFamily="34" charset="0"/>
              </a:rPr>
              <a:t>Learning Goal</a:t>
            </a:r>
          </a:p>
        </p:txBody>
      </p:sp>
      <p:sp>
        <p:nvSpPr>
          <p:cNvPr id="7" name="Content Placeholder 6">
            <a:extLst>
              <a:ext uri="{FF2B5EF4-FFF2-40B4-BE49-F238E27FC236}">
                <a16:creationId xmlns:a16="http://schemas.microsoft.com/office/drawing/2014/main" id="{47F2CF0B-6120-EEB3-8107-BFCAFAE620EE}"/>
              </a:ext>
            </a:extLst>
          </p:cNvPr>
          <p:cNvSpPr>
            <a:spLocks noGrp="1"/>
          </p:cNvSpPr>
          <p:nvPr>
            <p:ph idx="1"/>
          </p:nvPr>
        </p:nvSpPr>
        <p:spPr>
          <a:xfrm>
            <a:off x="766232" y="1690688"/>
            <a:ext cx="10515600" cy="4351338"/>
          </a:xfrm>
        </p:spPr>
        <p:txBody>
          <a:bodyPr>
            <a:normAutofit/>
          </a:bodyPr>
          <a:lstStyle/>
          <a:p>
            <a:r>
              <a:rPr lang="en-US" sz="2800" b="0" i="0" u="none" strike="noStrike" dirty="0">
                <a:solidFill>
                  <a:srgbClr val="000000"/>
                </a:solidFill>
                <a:effectLst/>
                <a:latin typeface="Calibri" panose="020F0502020204030204" pitchFamily="34" charset="0"/>
                <a:cs typeface="Calibri" panose="020F0502020204030204" pitchFamily="34" charset="0"/>
              </a:rPr>
              <a:t>The goal of this module is to provide surgical residents with a mindful approach to discussing informed consent in cross-cultural surgeon-patient relationships, including skills to navigate cross-cultural dynamics, to ensure high quality care.</a:t>
            </a:r>
            <a:endParaRPr lang="en-US" sz="2800" b="0" dirty="0">
              <a:effectLst/>
              <a:latin typeface="Calibri" panose="020F0502020204030204" pitchFamily="34" charset="0"/>
              <a:cs typeface="Calibri" panose="020F0502020204030204" pitchFamily="34" charset="0"/>
            </a:endParaRPr>
          </a:p>
          <a:p>
            <a:endParaRPr lang="en-US" sz="2800" dirty="0">
              <a:solidFill>
                <a:srgbClr val="000000"/>
              </a:solidFill>
            </a:endParaRPr>
          </a:p>
          <a:p>
            <a:endParaRPr lang="en-US" sz="2400" dirty="0"/>
          </a:p>
          <a:p>
            <a:endParaRPr lang="en-US" dirty="0"/>
          </a:p>
        </p:txBody>
      </p:sp>
      <p:sp>
        <p:nvSpPr>
          <p:cNvPr id="5" name="Slide Number Placeholder 4">
            <a:extLst>
              <a:ext uri="{FF2B5EF4-FFF2-40B4-BE49-F238E27FC236}">
                <a16:creationId xmlns:a16="http://schemas.microsoft.com/office/drawing/2014/main" id="{21F8ABF3-51D2-2C69-C8D2-3B3FB12B997F}"/>
              </a:ext>
            </a:extLst>
          </p:cNvPr>
          <p:cNvSpPr>
            <a:spLocks noGrp="1"/>
          </p:cNvSpPr>
          <p:nvPr>
            <p:ph type="sldNum" sz="quarter" idx="12"/>
          </p:nvPr>
        </p:nvSpPr>
        <p:spPr/>
        <p:txBody>
          <a:bodyPr/>
          <a:lstStyle/>
          <a:p>
            <a:fld id="{2BDFE772-D3F4-5D45-A467-5BB6E40846FC}" type="slidenum">
              <a:rPr lang="en-US" smtClean="0"/>
              <a:t>4</a:t>
            </a:fld>
            <a:endParaRPr lang="en-US"/>
          </a:p>
        </p:txBody>
      </p:sp>
    </p:spTree>
    <p:extLst>
      <p:ext uri="{BB962C8B-B14F-4D97-AF65-F5344CB8AC3E}">
        <p14:creationId xmlns:p14="http://schemas.microsoft.com/office/powerpoint/2010/main" val="4001186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5DAA6-F098-C7FF-5FC4-ADA86D8755D4}"/>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Learning Objectives</a:t>
            </a:r>
          </a:p>
        </p:txBody>
      </p:sp>
      <p:sp>
        <p:nvSpPr>
          <p:cNvPr id="3" name="Content Placeholder 2">
            <a:extLst>
              <a:ext uri="{FF2B5EF4-FFF2-40B4-BE49-F238E27FC236}">
                <a16:creationId xmlns:a16="http://schemas.microsoft.com/office/drawing/2014/main" id="{9B02DDD1-9AB4-E41E-9577-21A06E37A27B}"/>
              </a:ext>
            </a:extLst>
          </p:cNvPr>
          <p:cNvSpPr>
            <a:spLocks noGrp="1"/>
          </p:cNvSpPr>
          <p:nvPr>
            <p:ph idx="1"/>
          </p:nvPr>
        </p:nvSpPr>
        <p:spPr>
          <a:xfrm>
            <a:off x="838200" y="1546616"/>
            <a:ext cx="10515600" cy="4351338"/>
          </a:xfrm>
        </p:spPr>
        <p:txBody>
          <a:bodyPr>
            <a:normAutofit lnSpcReduction="10000"/>
          </a:bodyPr>
          <a:lstStyle/>
          <a:p>
            <a:pPr marL="514350" indent="-514350">
              <a:buFont typeface="+mj-lt"/>
              <a:buAutoNum type="arabicPeriod"/>
            </a:pPr>
            <a:r>
              <a:rPr lang="en-US" dirty="0">
                <a:latin typeface="Calibri" panose="020F0502020204030204" pitchFamily="34" charset="0"/>
                <a:cs typeface="Calibri" panose="020F0502020204030204" pitchFamily="34" charset="0"/>
              </a:rPr>
              <a:t>Explain the importance of dialogue in a patient/family-centered informed consent process. </a:t>
            </a:r>
          </a:p>
          <a:p>
            <a:pPr marL="514350" indent="-514350">
              <a:buFont typeface="+mj-lt"/>
              <a:buAutoNum type="arabicPeriod"/>
            </a:pPr>
            <a:r>
              <a:rPr lang="en-US" dirty="0">
                <a:latin typeface="Calibri" panose="020F0502020204030204" pitchFamily="34" charset="0"/>
                <a:cs typeface="Calibri" panose="020F0502020204030204" pitchFamily="34" charset="0"/>
              </a:rPr>
              <a:t>Identify cultural considerations that can impact informed consent including language barriers and issues related to religious beliefs, family dynamic, autonomy, and the perceived role of physicians. </a:t>
            </a:r>
          </a:p>
          <a:p>
            <a:pPr marL="514350" indent="-514350">
              <a:buFont typeface="+mj-lt"/>
              <a:buAutoNum type="arabicPeriod"/>
            </a:pPr>
            <a:r>
              <a:rPr lang="en-US" dirty="0">
                <a:latin typeface="Calibri" panose="020F0502020204030204" pitchFamily="34" charset="0"/>
                <a:cs typeface="Calibri" panose="020F0502020204030204" pitchFamily="34" charset="0"/>
              </a:rPr>
              <a:t>Describe strategies for navigating cultural dynamics in the informed consent process. </a:t>
            </a:r>
          </a:p>
          <a:p>
            <a:pPr marL="514350" indent="-514350">
              <a:buFont typeface="+mj-lt"/>
              <a:buAutoNum type="arabicPeriod"/>
            </a:pPr>
            <a:r>
              <a:rPr lang="en-US" dirty="0">
                <a:latin typeface="Calibri" panose="020F0502020204030204" pitchFamily="34" charset="0"/>
                <a:cs typeface="Calibri" panose="020F0502020204030204" pitchFamily="34" charset="0"/>
              </a:rPr>
              <a:t>Explain how the patient’s health literacy and different sources of health information can impact the informed consent process. </a:t>
            </a:r>
          </a:p>
          <a:p>
            <a:pPr marL="514350" indent="-514350">
              <a:buFont typeface="+mj-lt"/>
              <a:buAutoNum type="arabicPeriod"/>
            </a:pPr>
            <a:r>
              <a:rPr lang="en-US" dirty="0">
                <a:latin typeface="Calibri" panose="020F0502020204030204" pitchFamily="34" charset="0"/>
                <a:cs typeface="Calibri" panose="020F0502020204030204" pitchFamily="34" charset="0"/>
              </a:rPr>
              <a:t>Recognize when to accept a patient’s refusal to consent. </a:t>
            </a:r>
          </a:p>
          <a:p>
            <a:endParaRPr lang="en-US"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D78AB4E3-042D-BC7C-8D75-9FF4AAE1C5EE}"/>
              </a:ext>
            </a:extLst>
          </p:cNvPr>
          <p:cNvSpPr>
            <a:spLocks noGrp="1"/>
          </p:cNvSpPr>
          <p:nvPr>
            <p:ph type="sldNum" sz="quarter" idx="12"/>
          </p:nvPr>
        </p:nvSpPr>
        <p:spPr/>
        <p:txBody>
          <a:bodyPr/>
          <a:lstStyle/>
          <a:p>
            <a:fld id="{2BDFE772-D3F4-5D45-A467-5BB6E40846FC}" type="slidenum">
              <a:rPr lang="en-US" smtClean="0"/>
              <a:t>5</a:t>
            </a:fld>
            <a:endParaRPr lang="en-US"/>
          </a:p>
        </p:txBody>
      </p:sp>
      <p:pic>
        <p:nvPicPr>
          <p:cNvPr id="5" name="Picture 4" descr="PACTS Logo copy.jpeg">
            <a:extLst>
              <a:ext uri="{FF2B5EF4-FFF2-40B4-BE49-F238E27FC236}">
                <a16:creationId xmlns:a16="http://schemas.microsoft.com/office/drawing/2014/main" id="{E525B6A8-CB87-A887-901C-949526F144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Tree>
    <p:extLst>
      <p:ext uri="{BB962C8B-B14F-4D97-AF65-F5344CB8AC3E}">
        <p14:creationId xmlns:p14="http://schemas.microsoft.com/office/powerpoint/2010/main" val="2626635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6C20F-8DCA-13D3-8666-AEB456E407B4}"/>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The Informed Consent Process</a:t>
            </a:r>
          </a:p>
        </p:txBody>
      </p:sp>
      <p:sp>
        <p:nvSpPr>
          <p:cNvPr id="4" name="Slide Number Placeholder 3">
            <a:extLst>
              <a:ext uri="{FF2B5EF4-FFF2-40B4-BE49-F238E27FC236}">
                <a16:creationId xmlns:a16="http://schemas.microsoft.com/office/drawing/2014/main" id="{79B427DE-22B0-9ABF-BC30-B0DD9935A5B7}"/>
              </a:ext>
            </a:extLst>
          </p:cNvPr>
          <p:cNvSpPr>
            <a:spLocks noGrp="1"/>
          </p:cNvSpPr>
          <p:nvPr>
            <p:ph type="sldNum" sz="quarter" idx="12"/>
          </p:nvPr>
        </p:nvSpPr>
        <p:spPr/>
        <p:txBody>
          <a:bodyPr/>
          <a:lstStyle/>
          <a:p>
            <a:fld id="{2BDFE772-D3F4-5D45-A467-5BB6E40846FC}" type="slidenum">
              <a:rPr lang="en-US" smtClean="0"/>
              <a:t>6</a:t>
            </a:fld>
            <a:endParaRPr lang="en-US"/>
          </a:p>
        </p:txBody>
      </p:sp>
      <p:pic>
        <p:nvPicPr>
          <p:cNvPr id="5" name="Picture 4" descr="PACTS Logo copy.jpeg">
            <a:extLst>
              <a:ext uri="{FF2B5EF4-FFF2-40B4-BE49-F238E27FC236}">
                <a16:creationId xmlns:a16="http://schemas.microsoft.com/office/drawing/2014/main" id="{F1D42790-00A7-F460-EB4B-80A5F61257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graphicFrame>
        <p:nvGraphicFramePr>
          <p:cNvPr id="6" name="Diagram 5">
            <a:extLst>
              <a:ext uri="{FF2B5EF4-FFF2-40B4-BE49-F238E27FC236}">
                <a16:creationId xmlns:a16="http://schemas.microsoft.com/office/drawing/2014/main" id="{3AB45198-A43B-8AF2-0F06-30A01FD7BE61}"/>
              </a:ext>
            </a:extLst>
          </p:cNvPr>
          <p:cNvGraphicFramePr/>
          <p:nvPr>
            <p:extLst>
              <p:ext uri="{D42A27DB-BD31-4B8C-83A1-F6EECF244321}">
                <p14:modId xmlns:p14="http://schemas.microsoft.com/office/powerpoint/2010/main" val="1765919744"/>
              </p:ext>
            </p:extLst>
          </p:nvPr>
        </p:nvGraphicFramePr>
        <p:xfrm>
          <a:off x="351691" y="365126"/>
          <a:ext cx="11324494" cy="635634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TextBox 6">
            <a:extLst>
              <a:ext uri="{FF2B5EF4-FFF2-40B4-BE49-F238E27FC236}">
                <a16:creationId xmlns:a16="http://schemas.microsoft.com/office/drawing/2014/main" id="{A7ADCB5D-BDAC-8571-E903-B9F5A5DAF927}"/>
              </a:ext>
            </a:extLst>
          </p:cNvPr>
          <p:cNvSpPr txBox="1"/>
          <p:nvPr/>
        </p:nvSpPr>
        <p:spPr>
          <a:xfrm>
            <a:off x="682155" y="3327252"/>
            <a:ext cx="2497017" cy="2308324"/>
          </a:xfrm>
          <a:prstGeom prst="rect">
            <a:avLst/>
          </a:prstGeom>
          <a:noFill/>
        </p:spPr>
        <p:txBody>
          <a:bodyPr wrap="square" rtlCol="0">
            <a:spAutoFit/>
          </a:bodyPr>
          <a:lstStyle/>
          <a:p>
            <a:pPr algn="ctr"/>
            <a:r>
              <a:rPr lang="en-US" dirty="0">
                <a:latin typeface="Calibri" panose="020F0502020204030204" pitchFamily="34" charset="0"/>
                <a:cs typeface="Calibri" panose="020F0502020204030204" pitchFamily="34" charset="0"/>
              </a:rPr>
              <a:t>“The reason that you have abdominal pain is that you have appendicitis – or inflammation of the appendix. To treat this, we need to remove your appendix…” </a:t>
            </a:r>
          </a:p>
        </p:txBody>
      </p:sp>
      <p:sp>
        <p:nvSpPr>
          <p:cNvPr id="8" name="TextBox 7">
            <a:extLst>
              <a:ext uri="{FF2B5EF4-FFF2-40B4-BE49-F238E27FC236}">
                <a16:creationId xmlns:a16="http://schemas.microsoft.com/office/drawing/2014/main" id="{7040C096-DBEF-0AB1-B9A0-9F8F69AC4A7F}"/>
              </a:ext>
            </a:extLst>
          </p:cNvPr>
          <p:cNvSpPr txBox="1"/>
          <p:nvPr/>
        </p:nvSpPr>
        <p:spPr>
          <a:xfrm>
            <a:off x="3073874" y="3327252"/>
            <a:ext cx="2940064" cy="1754326"/>
          </a:xfrm>
          <a:prstGeom prst="rect">
            <a:avLst/>
          </a:prstGeom>
          <a:noFill/>
        </p:spPr>
        <p:txBody>
          <a:bodyPr wrap="square" rtlCol="0">
            <a:spAutoFit/>
          </a:bodyPr>
          <a:lstStyle/>
          <a:p>
            <a:pPr algn="ctr"/>
            <a:r>
              <a:rPr lang="en-US" dirty="0">
                <a:latin typeface="Calibri" panose="020F0502020204030204" pitchFamily="34" charset="0"/>
                <a:cs typeface="Calibri" panose="020F0502020204030204" pitchFamily="34" charset="0"/>
              </a:rPr>
              <a:t>“Do you or your family members have any questions or concerns about this treatment plan? Is there anything I can clarify for you?”</a:t>
            </a:r>
          </a:p>
        </p:txBody>
      </p:sp>
      <p:sp>
        <p:nvSpPr>
          <p:cNvPr id="9" name="TextBox 8">
            <a:extLst>
              <a:ext uri="{FF2B5EF4-FFF2-40B4-BE49-F238E27FC236}">
                <a16:creationId xmlns:a16="http://schemas.microsoft.com/office/drawing/2014/main" id="{E4CCBA42-AE1F-A55D-BF19-19425C84A92B}"/>
              </a:ext>
            </a:extLst>
          </p:cNvPr>
          <p:cNvSpPr txBox="1"/>
          <p:nvPr/>
        </p:nvSpPr>
        <p:spPr>
          <a:xfrm>
            <a:off x="6013938" y="3327252"/>
            <a:ext cx="2497016" cy="2308324"/>
          </a:xfrm>
          <a:prstGeom prst="rect">
            <a:avLst/>
          </a:prstGeom>
          <a:noFill/>
        </p:spPr>
        <p:txBody>
          <a:bodyPr wrap="square" rtlCol="0">
            <a:spAutoFit/>
          </a:bodyPr>
          <a:lstStyle/>
          <a:p>
            <a:pPr algn="ctr"/>
            <a:r>
              <a:rPr lang="en-US" dirty="0">
                <a:latin typeface="Calibri" panose="020F0502020204030204" pitchFamily="34" charset="0"/>
                <a:cs typeface="Calibri" panose="020F0502020204030204" pitchFamily="34" charset="0"/>
              </a:rPr>
              <a:t>“I want to be certain that you understand what we have been talking about just now. Can you tell me in your own words what you understand your problem to be?”</a:t>
            </a:r>
          </a:p>
        </p:txBody>
      </p:sp>
      <p:sp>
        <p:nvSpPr>
          <p:cNvPr id="10" name="TextBox 9">
            <a:extLst>
              <a:ext uri="{FF2B5EF4-FFF2-40B4-BE49-F238E27FC236}">
                <a16:creationId xmlns:a16="http://schemas.microsoft.com/office/drawing/2014/main" id="{929CD6F1-DE43-1F9F-3BEE-BAECC9D541A1}"/>
              </a:ext>
            </a:extLst>
          </p:cNvPr>
          <p:cNvSpPr txBox="1"/>
          <p:nvPr/>
        </p:nvSpPr>
        <p:spPr>
          <a:xfrm>
            <a:off x="8733692" y="3327252"/>
            <a:ext cx="2497016" cy="2585323"/>
          </a:xfrm>
          <a:prstGeom prst="rect">
            <a:avLst/>
          </a:prstGeom>
          <a:noFill/>
        </p:spPr>
        <p:txBody>
          <a:bodyPr wrap="square" rtlCol="0">
            <a:spAutoFit/>
          </a:bodyPr>
          <a:lstStyle/>
          <a:p>
            <a:pPr algn="ctr"/>
            <a:r>
              <a:rPr lang="en-US" dirty="0">
                <a:latin typeface="Calibri" panose="020F0502020204030204" pitchFamily="34" charset="0"/>
                <a:cs typeface="Calibri" panose="020F0502020204030204" pitchFamily="34" charset="0"/>
              </a:rPr>
              <a:t>“This form summarizes what we have been talking about and includes the name of the procedure we recommend – laparoscopic appendectomy – as well as the risks…”</a:t>
            </a:r>
          </a:p>
        </p:txBody>
      </p:sp>
    </p:spTree>
    <p:extLst>
      <p:ext uri="{BB962C8B-B14F-4D97-AF65-F5344CB8AC3E}">
        <p14:creationId xmlns:p14="http://schemas.microsoft.com/office/powerpoint/2010/main" val="940921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BA6AB-A702-ADA1-7D80-A076AAE7CA7F}"/>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Step 1: Explanation</a:t>
            </a:r>
          </a:p>
        </p:txBody>
      </p:sp>
      <p:sp>
        <p:nvSpPr>
          <p:cNvPr id="3" name="Content Placeholder 2">
            <a:extLst>
              <a:ext uri="{FF2B5EF4-FFF2-40B4-BE49-F238E27FC236}">
                <a16:creationId xmlns:a16="http://schemas.microsoft.com/office/drawing/2014/main" id="{627A1E0E-2ABB-FDEA-067D-5D728B48675A}"/>
              </a:ext>
            </a:extLst>
          </p:cNvPr>
          <p:cNvSpPr>
            <a:spLocks noGrp="1"/>
          </p:cNvSpPr>
          <p:nvPr>
            <p:ph idx="1"/>
          </p:nvPr>
        </p:nvSpPr>
        <p:spPr/>
        <p:txBody>
          <a:bodyPr>
            <a:normAutofit/>
          </a:bodyPr>
          <a:lstStyle/>
          <a:p>
            <a:r>
              <a:rPr lang="en-US" sz="3200" dirty="0">
                <a:latin typeface="Calibri" panose="020F0502020204030204" pitchFamily="34" charset="0"/>
                <a:cs typeface="Calibri" panose="020F0502020204030204" pitchFamily="34" charset="0"/>
              </a:rPr>
              <a:t>The explanation should be clear and concise (without medical jargon) and should include:</a:t>
            </a:r>
          </a:p>
          <a:p>
            <a:pPr lvl="1"/>
            <a:r>
              <a:rPr lang="en-US" sz="2800" dirty="0">
                <a:latin typeface="Calibri" panose="020F0502020204030204" pitchFamily="34" charset="0"/>
                <a:cs typeface="Calibri" panose="020F0502020204030204" pitchFamily="34" charset="0"/>
              </a:rPr>
              <a:t>Diagnosis and natural history of disease process</a:t>
            </a:r>
          </a:p>
          <a:p>
            <a:pPr lvl="1"/>
            <a:r>
              <a:rPr lang="en-US" sz="2800" dirty="0">
                <a:latin typeface="Calibri" panose="020F0502020204030204" pitchFamily="34" charset="0"/>
                <a:cs typeface="Calibri" panose="020F0502020204030204" pitchFamily="34" charset="0"/>
              </a:rPr>
              <a:t>Procedure details</a:t>
            </a:r>
          </a:p>
          <a:p>
            <a:pPr lvl="1"/>
            <a:r>
              <a:rPr lang="en-US" sz="2800" dirty="0">
                <a:latin typeface="Calibri" panose="020F0502020204030204" pitchFamily="34" charset="0"/>
                <a:cs typeface="Calibri" panose="020F0502020204030204" pitchFamily="34" charset="0"/>
              </a:rPr>
              <a:t>Risks (morbidity and mortality estimate)</a:t>
            </a:r>
          </a:p>
          <a:p>
            <a:pPr lvl="1"/>
            <a:r>
              <a:rPr lang="en-US" sz="2800" dirty="0">
                <a:latin typeface="Calibri" panose="020F0502020204030204" pitchFamily="34" charset="0"/>
                <a:cs typeface="Calibri" panose="020F0502020204030204" pitchFamily="34" charset="0"/>
              </a:rPr>
              <a:t>Expected benefits on patient’s health and quality of life</a:t>
            </a:r>
          </a:p>
          <a:p>
            <a:pPr lvl="1"/>
            <a:r>
              <a:rPr lang="en-US" sz="2800" dirty="0">
                <a:latin typeface="Calibri" panose="020F0502020204030204" pitchFamily="34" charset="0"/>
                <a:cs typeface="Calibri" panose="020F0502020204030204" pitchFamily="34" charset="0"/>
              </a:rPr>
              <a:t>Postoperative considerations, such as recovery, length of stay</a:t>
            </a:r>
          </a:p>
          <a:p>
            <a:pPr lvl="1"/>
            <a:r>
              <a:rPr lang="en-US" sz="2800" dirty="0">
                <a:latin typeface="Calibri" panose="020F0502020204030204" pitchFamily="34" charset="0"/>
                <a:cs typeface="Calibri" panose="020F0502020204030204" pitchFamily="34" charset="0"/>
              </a:rPr>
              <a:t>Most common complications</a:t>
            </a:r>
          </a:p>
        </p:txBody>
      </p:sp>
      <p:sp>
        <p:nvSpPr>
          <p:cNvPr id="4" name="Slide Number Placeholder 3">
            <a:extLst>
              <a:ext uri="{FF2B5EF4-FFF2-40B4-BE49-F238E27FC236}">
                <a16:creationId xmlns:a16="http://schemas.microsoft.com/office/drawing/2014/main" id="{6C2856C6-EBBE-C825-FB4E-BDF308ABFA98}"/>
              </a:ext>
            </a:extLst>
          </p:cNvPr>
          <p:cNvSpPr>
            <a:spLocks noGrp="1"/>
          </p:cNvSpPr>
          <p:nvPr>
            <p:ph type="sldNum" sz="quarter" idx="12"/>
          </p:nvPr>
        </p:nvSpPr>
        <p:spPr/>
        <p:txBody>
          <a:bodyPr/>
          <a:lstStyle/>
          <a:p>
            <a:fld id="{2BDFE772-D3F4-5D45-A467-5BB6E40846FC}" type="slidenum">
              <a:rPr lang="en-US" smtClean="0">
                <a:latin typeface="Calibri" panose="020F0502020204030204" pitchFamily="34" charset="0"/>
                <a:cs typeface="Calibri" panose="020F0502020204030204" pitchFamily="34" charset="0"/>
              </a:rPr>
              <a:t>7</a:t>
            </a:fld>
            <a:endParaRPr lang="en-US">
              <a:latin typeface="Calibri" panose="020F0502020204030204" pitchFamily="34" charset="0"/>
              <a:cs typeface="Calibri" panose="020F0502020204030204" pitchFamily="34" charset="0"/>
            </a:endParaRPr>
          </a:p>
        </p:txBody>
      </p:sp>
      <p:pic>
        <p:nvPicPr>
          <p:cNvPr id="8" name="Picture 7" descr="PACTS Logo copy.jpeg">
            <a:extLst>
              <a:ext uri="{FF2B5EF4-FFF2-40B4-BE49-F238E27FC236}">
                <a16:creationId xmlns:a16="http://schemas.microsoft.com/office/drawing/2014/main" id="{870B6035-B9FD-1E64-6834-C895A05C90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Tree>
    <p:extLst>
      <p:ext uri="{BB962C8B-B14F-4D97-AF65-F5344CB8AC3E}">
        <p14:creationId xmlns:p14="http://schemas.microsoft.com/office/powerpoint/2010/main" val="2447280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BA6AB-A702-ADA1-7D80-A076AAE7CA7F}"/>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Step 2: Dynamic Conversations</a:t>
            </a:r>
          </a:p>
        </p:txBody>
      </p:sp>
      <p:sp>
        <p:nvSpPr>
          <p:cNvPr id="3" name="Content Placeholder 2">
            <a:extLst>
              <a:ext uri="{FF2B5EF4-FFF2-40B4-BE49-F238E27FC236}">
                <a16:creationId xmlns:a16="http://schemas.microsoft.com/office/drawing/2014/main" id="{627A1E0E-2ABB-FDEA-067D-5D728B48675A}"/>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The dialogue between the physician and patient is the most critical component of informed consent, because it allows the physician to gain insight into the patient’s perspective.</a:t>
            </a:r>
          </a:p>
          <a:p>
            <a:pPr marL="0" indent="0">
              <a:buNone/>
            </a:pPr>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It is also an opportunity to gauge how the patient’s background or previous experiences influence their understanding of the information presented.</a:t>
            </a:r>
          </a:p>
        </p:txBody>
      </p:sp>
      <p:sp>
        <p:nvSpPr>
          <p:cNvPr id="4" name="Slide Number Placeholder 3">
            <a:extLst>
              <a:ext uri="{FF2B5EF4-FFF2-40B4-BE49-F238E27FC236}">
                <a16:creationId xmlns:a16="http://schemas.microsoft.com/office/drawing/2014/main" id="{6C2856C6-EBBE-C825-FB4E-BDF308ABFA98}"/>
              </a:ext>
            </a:extLst>
          </p:cNvPr>
          <p:cNvSpPr>
            <a:spLocks noGrp="1"/>
          </p:cNvSpPr>
          <p:nvPr>
            <p:ph type="sldNum" sz="quarter" idx="12"/>
          </p:nvPr>
        </p:nvSpPr>
        <p:spPr/>
        <p:txBody>
          <a:bodyPr/>
          <a:lstStyle/>
          <a:p>
            <a:fld id="{2BDFE772-D3F4-5D45-A467-5BB6E40846FC}" type="slidenum">
              <a:rPr lang="en-US" smtClean="0">
                <a:latin typeface="Calibri" panose="020F0502020204030204" pitchFamily="34" charset="0"/>
                <a:cs typeface="Calibri" panose="020F0502020204030204" pitchFamily="34" charset="0"/>
              </a:rPr>
              <a:t>8</a:t>
            </a:fld>
            <a:endParaRPr lang="en-US">
              <a:latin typeface="Calibri" panose="020F0502020204030204" pitchFamily="34" charset="0"/>
              <a:cs typeface="Calibri" panose="020F0502020204030204" pitchFamily="34" charset="0"/>
            </a:endParaRPr>
          </a:p>
        </p:txBody>
      </p:sp>
      <p:pic>
        <p:nvPicPr>
          <p:cNvPr id="8" name="Picture 7" descr="PACTS Logo copy.jpeg">
            <a:extLst>
              <a:ext uri="{FF2B5EF4-FFF2-40B4-BE49-F238E27FC236}">
                <a16:creationId xmlns:a16="http://schemas.microsoft.com/office/drawing/2014/main" id="{870B6035-B9FD-1E64-6834-C895A05C90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Tree>
    <p:extLst>
      <p:ext uri="{BB962C8B-B14F-4D97-AF65-F5344CB8AC3E}">
        <p14:creationId xmlns:p14="http://schemas.microsoft.com/office/powerpoint/2010/main" val="24284740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BA6AB-A702-ADA1-7D80-A076AAE7CA7F}"/>
              </a:ext>
            </a:extLst>
          </p:cNvPr>
          <p:cNvSpPr>
            <a:spLocks noGrp="1"/>
          </p:cNvSpPr>
          <p:nvPr>
            <p:ph type="title"/>
          </p:nvPr>
        </p:nvSpPr>
        <p:spPr>
          <a:xfrm>
            <a:off x="838200" y="81746"/>
            <a:ext cx="10515600" cy="1325563"/>
          </a:xfrm>
        </p:spPr>
        <p:txBody>
          <a:bodyPr/>
          <a:lstStyle/>
          <a:p>
            <a:r>
              <a:rPr lang="en-US" dirty="0">
                <a:latin typeface="Calibri" panose="020F0502020204030204" pitchFamily="34" charset="0"/>
                <a:cs typeface="Calibri" panose="020F0502020204030204" pitchFamily="34" charset="0"/>
              </a:rPr>
              <a:t>Step 2: Dynamic Conversations, continued</a:t>
            </a:r>
          </a:p>
        </p:txBody>
      </p:sp>
      <p:sp>
        <p:nvSpPr>
          <p:cNvPr id="3" name="Content Placeholder 2">
            <a:extLst>
              <a:ext uri="{FF2B5EF4-FFF2-40B4-BE49-F238E27FC236}">
                <a16:creationId xmlns:a16="http://schemas.microsoft.com/office/drawing/2014/main" id="{627A1E0E-2ABB-FDEA-067D-5D728B48675A}"/>
              </a:ext>
            </a:extLst>
          </p:cNvPr>
          <p:cNvSpPr>
            <a:spLocks noGrp="1"/>
          </p:cNvSpPr>
          <p:nvPr>
            <p:ph idx="1"/>
          </p:nvPr>
        </p:nvSpPr>
        <p:spPr>
          <a:xfrm>
            <a:off x="838200" y="1465654"/>
            <a:ext cx="10515600" cy="4351338"/>
          </a:xfrm>
        </p:spPr>
        <p:txBody>
          <a:bodyPr>
            <a:normAutofit fontScale="92500" lnSpcReduction="10000"/>
          </a:bodyPr>
          <a:lstStyle/>
          <a:p>
            <a:r>
              <a:rPr lang="en-US" dirty="0">
                <a:latin typeface="Calibri" panose="020F0502020204030204" pitchFamily="34" charset="0"/>
                <a:cs typeface="Calibri" panose="020F0502020204030204" pitchFamily="34" charset="0"/>
              </a:rPr>
              <a:t>Open-ended questions</a:t>
            </a:r>
          </a:p>
          <a:p>
            <a:pPr lvl="1"/>
            <a:r>
              <a:rPr lang="en-US" dirty="0">
                <a:latin typeface="Calibri" panose="020F0502020204030204" pitchFamily="34" charset="0"/>
                <a:cs typeface="Calibri" panose="020F0502020204030204" pitchFamily="34" charset="0"/>
              </a:rPr>
              <a:t>What is your understanding of a “tumor in the stomach?”</a:t>
            </a:r>
          </a:p>
          <a:p>
            <a:r>
              <a:rPr lang="en-US" dirty="0">
                <a:latin typeface="Calibri" panose="020F0502020204030204" pitchFamily="34" charset="0"/>
                <a:cs typeface="Calibri" panose="020F0502020204030204" pitchFamily="34" charset="0"/>
              </a:rPr>
              <a:t>Confirm understanding </a:t>
            </a:r>
          </a:p>
          <a:p>
            <a:r>
              <a:rPr lang="en-US" dirty="0">
                <a:latin typeface="Calibri" panose="020F0502020204030204" pitchFamily="34" charset="0"/>
                <a:cs typeface="Calibri" panose="020F0502020204030204" pitchFamily="34" charset="0"/>
              </a:rPr>
              <a:t>Identify patient concerns </a:t>
            </a:r>
          </a:p>
          <a:p>
            <a:r>
              <a:rPr lang="en-US" dirty="0">
                <a:latin typeface="Calibri" panose="020F0502020204030204" pitchFamily="34" charset="0"/>
                <a:cs typeface="Calibri" panose="020F0502020204030204" pitchFamily="34" charset="0"/>
              </a:rPr>
              <a:t>Investigate and expand on cultural considerations</a:t>
            </a:r>
          </a:p>
          <a:p>
            <a:pPr lvl="1"/>
            <a:r>
              <a:rPr lang="en-US" dirty="0">
                <a:latin typeface="Calibri" panose="020F0502020204030204" pitchFamily="34" charset="0"/>
                <a:cs typeface="Calibri" panose="020F0502020204030204" pitchFamily="34" charset="0"/>
              </a:rPr>
              <a:t>“We will need to repair the muscle defect in your abdomen with a piece of mesh so that you do not get a hernia. Is it okay if I use a form of mesh taken from the skin of a pig, or would you prefer that I only use a synthetic mesh, made of plastic?”</a:t>
            </a:r>
          </a:p>
          <a:p>
            <a:r>
              <a:rPr lang="en-US" dirty="0">
                <a:latin typeface="Calibri" panose="020F0502020204030204" pitchFamily="34" charset="0"/>
                <a:cs typeface="Calibri" panose="020F0502020204030204" pitchFamily="34" charset="0"/>
              </a:rPr>
              <a:t>Input from family members involved in decision-making process</a:t>
            </a:r>
          </a:p>
          <a:p>
            <a:pPr lvl="1"/>
            <a:r>
              <a:rPr lang="en-US" dirty="0">
                <a:latin typeface="Calibri" panose="020F0502020204030204" pitchFamily="34" charset="0"/>
                <a:cs typeface="Calibri" panose="020F0502020204030204" pitchFamily="34" charset="0"/>
              </a:rPr>
              <a:t>”Do you or your family members have any questions or concerns?”</a:t>
            </a:r>
          </a:p>
          <a:p>
            <a:r>
              <a:rPr lang="en-US" dirty="0">
                <a:latin typeface="Calibri" panose="020F0502020204030204" pitchFamily="34" charset="0"/>
                <a:cs typeface="Calibri" panose="020F0502020204030204" pitchFamily="34" charset="0"/>
              </a:rPr>
              <a:t>Patient-centered approach</a:t>
            </a:r>
          </a:p>
          <a:p>
            <a:pPr marL="0" indent="0">
              <a:buNone/>
            </a:pPr>
            <a:endParaRPr lang="en-US"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6C2856C6-EBBE-C825-FB4E-BDF308ABFA98}"/>
              </a:ext>
            </a:extLst>
          </p:cNvPr>
          <p:cNvSpPr>
            <a:spLocks noGrp="1"/>
          </p:cNvSpPr>
          <p:nvPr>
            <p:ph type="sldNum" sz="quarter" idx="12"/>
          </p:nvPr>
        </p:nvSpPr>
        <p:spPr/>
        <p:txBody>
          <a:bodyPr/>
          <a:lstStyle/>
          <a:p>
            <a:fld id="{2BDFE772-D3F4-5D45-A467-5BB6E40846FC}" type="slidenum">
              <a:rPr lang="en-US" smtClean="0"/>
              <a:t>9</a:t>
            </a:fld>
            <a:endParaRPr lang="en-US"/>
          </a:p>
        </p:txBody>
      </p:sp>
      <p:pic>
        <p:nvPicPr>
          <p:cNvPr id="8" name="Picture 7" descr="PACTS Logo copy.jpeg">
            <a:extLst>
              <a:ext uri="{FF2B5EF4-FFF2-40B4-BE49-F238E27FC236}">
                <a16:creationId xmlns:a16="http://schemas.microsoft.com/office/drawing/2014/main" id="{870B6035-B9FD-1E64-6834-C895A05C90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53881"/>
            <a:ext cx="1962615" cy="1104119"/>
          </a:xfrm>
          <a:prstGeom prst="rect">
            <a:avLst/>
          </a:prstGeom>
        </p:spPr>
      </p:pic>
    </p:spTree>
    <p:extLst>
      <p:ext uri="{BB962C8B-B14F-4D97-AF65-F5344CB8AC3E}">
        <p14:creationId xmlns:p14="http://schemas.microsoft.com/office/powerpoint/2010/main" val="42384201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ACTS Introduction Module_2.26.24" id="{02375329-BB8C-D34B-96BF-61B60C1A508B}" vid="{0B0A83E9-C26B-B349-AFAD-01523F7BD81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210</TotalTime>
  <Words>5687</Words>
  <Application>Microsoft Macintosh PowerPoint</Application>
  <PresentationFormat>Widescreen</PresentationFormat>
  <Paragraphs>273</Paragraphs>
  <Slides>25</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Aptos</vt:lpstr>
      <vt:lpstr>Aptos Display</vt:lpstr>
      <vt:lpstr>Arial</vt:lpstr>
      <vt:lpstr>Calibri</vt:lpstr>
      <vt:lpstr>Office Theme</vt:lpstr>
      <vt:lpstr>PowerPoint Presentation</vt:lpstr>
      <vt:lpstr>Disclosure</vt:lpstr>
      <vt:lpstr>Welcome to the Informed Consent Module</vt:lpstr>
      <vt:lpstr>Learning Goal</vt:lpstr>
      <vt:lpstr>Learning Objectives</vt:lpstr>
      <vt:lpstr>The Informed Consent Process</vt:lpstr>
      <vt:lpstr>Step 1: Explanation</vt:lpstr>
      <vt:lpstr>Step 2: Dynamic Conversations</vt:lpstr>
      <vt:lpstr>Step 2: Dynamic Conversations, continued</vt:lpstr>
      <vt:lpstr>Step 3: Teach-back Method</vt:lpstr>
      <vt:lpstr>Step 3: Teach-back Method, continued</vt:lpstr>
      <vt:lpstr>Barriers to Effective Informed Consent</vt:lpstr>
      <vt:lpstr>PowerPoint Presentation</vt:lpstr>
      <vt:lpstr>Cross-Cultural Considerations in Informed Consent</vt:lpstr>
      <vt:lpstr>Cultural Considerations in Informed Consent</vt:lpstr>
      <vt:lpstr>Cultural Considerations in Informed Consent</vt:lpstr>
      <vt:lpstr>How to Address Language Barriers During the Informed Consent Process</vt:lpstr>
      <vt:lpstr>Cultural Considerations in Consent</vt:lpstr>
      <vt:lpstr>Navigating Cultural Considerations in Informed Consent</vt:lpstr>
      <vt:lpstr>Navigating Cultural Considerations in Informed Consent</vt:lpstr>
      <vt:lpstr>Navigating Cultural Considerations in Informed Consent</vt:lpstr>
      <vt:lpstr>Patient Refusal to Consent</vt:lpstr>
      <vt:lpstr>PowerPoint Presentation</vt:lpstr>
      <vt:lpstr>Additional 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Dacier, Brittany</dc:creator>
  <cp:lastModifiedBy>Kou, Alison</cp:lastModifiedBy>
  <cp:revision>29</cp:revision>
  <dcterms:created xsi:type="dcterms:W3CDTF">2024-03-15T00:05:27Z</dcterms:created>
  <dcterms:modified xsi:type="dcterms:W3CDTF">2024-04-03T16:36:26Z</dcterms:modified>
</cp:coreProperties>
</file>